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2"/>
  </p:notesMasterIdLst>
  <p:sldIdLst>
    <p:sldId id="256" r:id="rId2"/>
    <p:sldId id="275" r:id="rId3"/>
    <p:sldId id="276" r:id="rId4"/>
    <p:sldId id="277" r:id="rId5"/>
    <p:sldId id="257" r:id="rId6"/>
    <p:sldId id="258" r:id="rId7"/>
    <p:sldId id="259" r:id="rId8"/>
    <p:sldId id="260" r:id="rId9"/>
    <p:sldId id="261" r:id="rId10"/>
    <p:sldId id="262" r:id="rId11"/>
    <p:sldId id="278" r:id="rId12"/>
    <p:sldId id="279" r:id="rId13"/>
    <p:sldId id="280" r:id="rId14"/>
    <p:sldId id="263" r:id="rId15"/>
    <p:sldId id="264" r:id="rId16"/>
    <p:sldId id="281" r:id="rId17"/>
    <p:sldId id="265" r:id="rId18"/>
    <p:sldId id="266" r:id="rId19"/>
    <p:sldId id="282" r:id="rId20"/>
    <p:sldId id="267" r:id="rId21"/>
    <p:sldId id="268" r:id="rId22"/>
    <p:sldId id="269" r:id="rId23"/>
    <p:sldId id="271" r:id="rId24"/>
    <p:sldId id="283" r:id="rId25"/>
    <p:sldId id="272" r:id="rId26"/>
    <p:sldId id="285" r:id="rId27"/>
    <p:sldId id="284" r:id="rId28"/>
    <p:sldId id="286" r:id="rId29"/>
    <p:sldId id="287" r:id="rId30"/>
    <p:sldId id="288" r:id="rId3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6"/>
    <p:restoredTop sz="94714"/>
  </p:normalViewPr>
  <p:slideViewPr>
    <p:cSldViewPr snapToGrid="0" snapToObjects="1">
      <p:cViewPr>
        <p:scale>
          <a:sx n="95" d="100"/>
          <a:sy n="95" d="100"/>
        </p:scale>
        <p:origin x="6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39" name="Title Text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3255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>
              <a:defRPr>
                <a:latin typeface="Helvetica"/>
                <a:ea typeface="Helvetica"/>
                <a:cs typeface="Helvetica"/>
                <a:sym typeface="Helvetica"/>
              </a:defRPr>
            </a:lvl2pPr>
            <a:lvl3pPr>
              <a:defRPr>
                <a:latin typeface="Helvetica"/>
                <a:ea typeface="Helvetica"/>
                <a:cs typeface="Helvetica"/>
                <a:sym typeface="Helvetica"/>
              </a:defRPr>
            </a:lvl3pPr>
            <a:lvl4pPr>
              <a:defRPr>
                <a:latin typeface="Helvetica"/>
                <a:ea typeface="Helvetica"/>
                <a:cs typeface="Helvetica"/>
                <a:sym typeface="Helvetica"/>
              </a:defRPr>
            </a:lvl4pPr>
            <a:lvl5pPr>
              <a:defRPr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(Goodfellow 2016)"/>
          <p:cNvSpPr/>
          <p:nvPr/>
        </p:nvSpPr>
        <p:spPr>
          <a:xfrm>
            <a:off x="11626490" y="9340850"/>
            <a:ext cx="13596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rPr dirty="0"/>
              <a:t>(Goodfellow 2016)</a:t>
            </a:r>
          </a:p>
        </p:txBody>
      </p:sp>
      <p:sp>
        <p:nvSpPr>
          <p:cNvPr id="5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735714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714805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>
            <a:spLocks noGrp="1"/>
          </p:cNvSpPr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6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969776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47048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5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6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98347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6110923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Image"/>
          <p:cNvSpPr>
            <a:spLocks noGrp="1"/>
          </p:cNvSpPr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10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133715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669757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8540595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44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952500" y="2171700"/>
            <a:ext cx="11099800" cy="6718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 anchorCtr="0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538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 typeface="Wingdings" pitchFamily="2" charset="2"/>
        <a:buChar char="q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 typeface="Courier New" panose="02070309020205020404" pitchFamily="49" charset="0"/>
        <a:buChar char="o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VN14xYm7JA&amp;feature=youtu.be" TargetMode="Externa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equence Modeling: Recurrent and Recursive Ne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14095">
              <a:defRPr sz="7040"/>
            </a:lvl1pPr>
          </a:lstStyle>
          <a:p>
            <a:r>
              <a:t>Sequence Modeling: Recurrent and Recursive Nets</a:t>
            </a:r>
          </a:p>
        </p:txBody>
      </p:sp>
      <p:sp>
        <p:nvSpPr>
          <p:cNvPr id="121" name="Lecture slides for Chapter 10 of Deep Learning…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89911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531622">
              <a:defRPr sz="2912"/>
            </a:pPr>
            <a:r>
              <a:rPr dirty="0"/>
              <a:t>Lecture slides for Chapter 10 of </a:t>
            </a:r>
            <a:r>
              <a:rPr i="1" dirty="0"/>
              <a:t>Deep Learning</a:t>
            </a:r>
          </a:p>
          <a:p>
            <a:pPr defTabSz="531622">
              <a:defRPr sz="2912"/>
            </a:pPr>
            <a:r>
              <a:rPr dirty="0" err="1"/>
              <a:t>www.deeplearningbook.org</a:t>
            </a:r>
            <a:endParaRPr i="1" dirty="0"/>
          </a:p>
          <a:p>
            <a:pPr defTabSz="531622">
              <a:defRPr sz="2912"/>
            </a:pPr>
            <a:r>
              <a:rPr dirty="0"/>
              <a:t>Ian Goodfellow</a:t>
            </a:r>
          </a:p>
          <a:p>
            <a:pPr defTabSz="531622">
              <a:defRPr sz="2912"/>
            </a:pPr>
            <a:r>
              <a:rPr dirty="0"/>
              <a:t>2016-09-27</a:t>
            </a:r>
            <a:endParaRPr lang="en-US" dirty="0"/>
          </a:p>
          <a:p>
            <a:pPr defTabSz="531622">
              <a:defRPr sz="2912"/>
            </a:pPr>
            <a:r>
              <a:rPr lang="en-US" dirty="0">
                <a:solidFill>
                  <a:schemeClr val="accent1"/>
                </a:solidFill>
              </a:rPr>
              <a:t>Adapted by </a:t>
            </a:r>
            <a:r>
              <a:rPr lang="en-US" dirty="0" err="1">
                <a:solidFill>
                  <a:schemeClr val="accent1"/>
                </a:solidFill>
              </a:rPr>
              <a:t>m.n.</a:t>
            </a:r>
            <a:r>
              <a:rPr lang="en-US" dirty="0">
                <a:solidFill>
                  <a:schemeClr val="accent1"/>
                </a:solidFill>
              </a:rPr>
              <a:t> for CMPS 392</a:t>
            </a:r>
          </a:p>
          <a:p>
            <a:pPr defTabSz="531622">
              <a:defRPr sz="2912"/>
            </a:pP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acher Forc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Teacher Forcing</a:t>
            </a:r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430" y="2703803"/>
            <a:ext cx="5979939" cy="6098594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Figure 10.6"/>
          <p:cNvSpPr txBox="1"/>
          <p:nvPr/>
        </p:nvSpPr>
        <p:spPr>
          <a:xfrm>
            <a:off x="5288855" y="8901429"/>
            <a:ext cx="24270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10.6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9612B58-4AAA-CD48-85B7-333614C3368E}"/>
                  </a:ext>
                </a:extLst>
              </p:cNvPr>
              <p:cNvSpPr/>
              <p:nvPr/>
            </p:nvSpPr>
            <p:spPr>
              <a:xfrm>
                <a:off x="7102764" y="2604771"/>
                <a:ext cx="5338618" cy="15946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400" dirty="0">
                    <a:latin typeface="Helvetica" pitchFamily="2" charset="0"/>
                  </a:rPr>
                  <a:t>Teacher forcing is a procedure in which during training the model receives the ground truth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400" dirty="0">
                    <a:latin typeface="Helvetica" pitchFamily="2" charset="0"/>
                  </a:rPr>
                  <a:t> as input at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+ 1</m:t>
                    </m:r>
                  </m:oMath>
                </a14:m>
                <a:r>
                  <a:rPr lang="en-US" sz="2400" dirty="0">
                    <a:latin typeface="Helvetica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9612B58-4AAA-CD48-85B7-333614C336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764" y="2604771"/>
                <a:ext cx="5338618" cy="1594667"/>
              </a:xfrm>
              <a:prstGeom prst="rect">
                <a:avLst/>
              </a:prstGeom>
              <a:blipFill>
                <a:blip r:embed="rId3"/>
                <a:stretch>
                  <a:fillRect l="-1659" t="-2362" b="-7874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D39A2-ECC0-5F4A-8A3D-3898F9608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LB" dirty="0"/>
              <a:t>omputing the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AAD283-4808-2949-B35A-174D380E261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=−∑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𝑠𝑜𝑓𝑡𝑚𝑎𝑥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=−∑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func>
                  </m:oMath>
                </a14:m>
                <a:endParaRPr lang="en-LB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func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fun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den>
                    </m:f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func>
                          <m:func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fun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=1−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</m:oMath>
                </a14:m>
                <a:endParaRPr lang="en-LB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fun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den>
                    </m:f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bSup>
                          </m:e>
                        </m:nary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/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2400" i="1">
                                                <a:latin typeface="Cambria Math" panose="02040503050406030204" pitchFamily="18" charset="0"/>
                                              </a:rPr>
                                              <m:t>𝑜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</m:e>
                                    </m:d>
                                  </m:e>
                                </m:func>
                              </m:e>
                            </m:nary>
                          </m:e>
                        </m:fun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LB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bSup>
                  </m:oMath>
                </a14:m>
                <a:endParaRPr lang="en-LB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sz="2400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sub>
                    </m:sSub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LB" sz="2400" dirty="0">
                  <a:solidFill>
                    <a:schemeClr val="accent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LB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LB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AAD283-4808-2949-B35A-174D380E26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571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12943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3F6C8-F575-264A-9E42-7CC23D39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LB" dirty="0"/>
              <a:t>omputing the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D8C19A-9636-FE40-A712-6CCD88860B5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2701636"/>
                <a:ext cx="11099800" cy="618836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LB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𝝉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LB" sz="28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lang="en-US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1" i="1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𝝉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LB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L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𝝉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𝝉</m:t>
                                        </m:r>
                                      </m:e>
                                    </m:d>
                                  </m:sup>
                                </m:sSup>
                              </m:num>
                              <m:den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𝝉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L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𝝉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e>
                    </m:d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L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𝝉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LB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L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𝝉</m:t>
                                </m:r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L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𝝉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L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𝝉</m:t>
                                </m:r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L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𝝉</m:t>
                                  </m:r>
                                  <m:r>
                                    <a:rPr lang="en-US" sz="28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𝑑𝑖𝑎𝑔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L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L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𝝉</m:t>
                                  </m:r>
                                  <m:r>
                                    <a:rPr lang="en-US" sz="28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LB" sz="2800" dirty="0">
                  <a:solidFill>
                    <a:schemeClr val="accent2"/>
                  </a:solidFill>
                </a:endParaRPr>
              </a:p>
              <a:p>
                <a:r>
                  <a:rPr lang="en-US" sz="2800" dirty="0"/>
                  <a:t>V</a:t>
                </a:r>
                <a:r>
                  <a:rPr lang="en-LB" sz="2800" dirty="0"/>
                  <a:t>alid for any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LB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L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𝑑𝑖𝑎𝑔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L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sz="28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LB" sz="2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p>
                            <m:sSupPr>
                              <m:ctrlP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LB" sz="2800" dirty="0">
                  <a:solidFill>
                    <a:schemeClr val="accent2"/>
                  </a:solidFill>
                </a:endParaRPr>
              </a:p>
              <a:p>
                <a:endParaRPr lang="en-LB" sz="2800" dirty="0"/>
              </a:p>
              <a:p>
                <a:endParaRPr lang="en-LB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D8C19A-9636-FE40-A712-6CCD88860B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2701636"/>
                <a:ext cx="11099800" cy="6188364"/>
              </a:xfrm>
              <a:blipFill>
                <a:blip r:embed="rId2"/>
                <a:stretch>
                  <a:fillRect l="-686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B806AA6-5BA7-5649-A767-8639D7D6559E}"/>
                  </a:ext>
                </a:extLst>
              </p:cNvPr>
              <p:cNvSpPr/>
              <p:nvPr/>
            </p:nvSpPr>
            <p:spPr>
              <a:xfrm>
                <a:off x="8261928" y="1769918"/>
                <a:ext cx="4396509" cy="17640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000" dirty="0">
                    <a:latin typeface="Helvetica" pitchFamily="2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:</a:t>
                </a:r>
              </a:p>
              <a:p>
                <a:pPr algn="l"/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  +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 =</m:t>
                    </m:r>
                    <m:func>
                      <m:func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p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 sz="2000" dirty="0" err="1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2000" dirty="0">
                    <a:latin typeface="Helvetica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B806AA6-5BA7-5649-A767-8639D7D655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928" y="1769918"/>
                <a:ext cx="4396509" cy="1764073"/>
              </a:xfrm>
              <a:prstGeom prst="rect">
                <a:avLst/>
              </a:prstGeom>
              <a:blipFill>
                <a:blip r:embed="rId3"/>
                <a:stretch>
                  <a:fillRect l="-1441" t="-1429" b="-2143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363152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17AC-31C4-134D-8942-CFC4D7DF9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LB" dirty="0"/>
              <a:t>radients on the parameter nodes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AB300B5-0D7F-C24B-9A24-C3E9D78E977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2171700"/>
                <a:ext cx="11488882" cy="67183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LB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LB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nary>
                  </m:oMath>
                </a14:m>
                <a:endParaRPr lang="en-LB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LB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LB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nary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</m:oMath>
                </a14:m>
                <a:endParaRPr lang="en-LB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LB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LB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nary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𝑑𝑖𝑎𝑔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LB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sz="3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2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32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sup>
                            </m:sSup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nary>
                  </m:oMath>
                </a14:m>
                <a:endParaRPr lang="en-LB" sz="3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LB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LB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nary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𝑑𝑖𝑎𝑔</m:t>
                            </m:r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sup>
                                </m:sSup>
                              </m:e>
                            </m:d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LB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32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2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d>
                                  </m:sup>
                                </m:sSup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nary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</m:oMath>
                </a14:m>
                <a:endParaRPr lang="en-US" sz="32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LB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LB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nary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𝑑𝑖𝑎𝑔</m:t>
                            </m:r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sSup>
                                      <m:sSupPr>
                                        <m:ctrlPr>
                                          <a:rPr lang="en-US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sz="3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3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sup>
                                </m:sSup>
                              </m:e>
                            </m:d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LB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∇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32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32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</m:d>
                                  </m:sup>
                                </m:sSup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</m:e>
                    </m:nary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</m:oMath>
                </a14:m>
                <a:endParaRPr lang="en-LB" sz="3200" dirty="0"/>
              </a:p>
              <a:p>
                <a:endParaRPr lang="en-LB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AB300B5-0D7F-C24B-9A24-C3E9D78E97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2171700"/>
                <a:ext cx="11488882" cy="6718300"/>
              </a:xfrm>
              <a:blipFill>
                <a:blip r:embed="rId2"/>
                <a:stretch>
                  <a:fillRect l="-883" t="-11509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FE642CB-01E0-EC40-BB50-785824596746}"/>
                  </a:ext>
                </a:extLst>
              </p:cNvPr>
              <p:cNvSpPr/>
              <p:nvPr/>
            </p:nvSpPr>
            <p:spPr>
              <a:xfrm>
                <a:off x="8261928" y="1769918"/>
                <a:ext cx="4396509" cy="17640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000" dirty="0">
                    <a:latin typeface="Helvetica" pitchFamily="2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:</a:t>
                </a:r>
              </a:p>
              <a:p>
                <a:pPr algn="l"/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  + </m:t>
                    </m:r>
                    <m:r>
                      <a:rPr lang="en-US" sz="2000" i="1" dirty="0" err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 =</m:t>
                    </m:r>
                    <m:func>
                      <m:func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dirty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p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 sz="2000" dirty="0" err="1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2000" dirty="0">
                    <a:latin typeface="Helvetica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FE642CB-01E0-EC40-BB50-7858245967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1928" y="1769918"/>
                <a:ext cx="4396509" cy="1764073"/>
              </a:xfrm>
              <a:prstGeom prst="rect">
                <a:avLst/>
              </a:prstGeom>
              <a:blipFill>
                <a:blip r:embed="rId3"/>
                <a:stretch>
                  <a:fillRect l="-1441" t="-1429" b="-2143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266828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Fully Connected Graphical Model"/>
          <p:cNvSpPr>
            <a:spLocks noGrp="1"/>
          </p:cNvSpPr>
          <p:nvPr>
            <p:ph type="title"/>
          </p:nvPr>
        </p:nvSpPr>
        <p:spPr>
          <a:xfrm>
            <a:off x="25072" y="444500"/>
            <a:ext cx="13004801" cy="2159000"/>
          </a:xfrm>
          <a:prstGeom prst="rect">
            <a:avLst/>
          </a:prstGeom>
        </p:spPr>
        <p:txBody>
          <a:bodyPr>
            <a:normAutofit/>
          </a:bodyPr>
          <a:lstStyle>
            <a:lvl1pPr defTabSz="496570">
              <a:defRPr sz="6800"/>
            </a:lvl1pPr>
          </a:lstStyle>
          <a:p>
            <a:r>
              <a:rPr sz="4800" dirty="0"/>
              <a:t>Fully Connected Graphical Model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74" y="3278098"/>
            <a:ext cx="9893300" cy="5358107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Figure 10.7"/>
          <p:cNvSpPr txBox="1"/>
          <p:nvPr/>
        </p:nvSpPr>
        <p:spPr>
          <a:xfrm>
            <a:off x="6253479" y="8901428"/>
            <a:ext cx="24270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Figure 10.7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A54287-C553-4F4B-B9FF-F6CD0BD3AF14}"/>
              </a:ext>
            </a:extLst>
          </p:cNvPr>
          <p:cNvSpPr/>
          <p:nvPr/>
        </p:nvSpPr>
        <p:spPr>
          <a:xfrm>
            <a:off x="591126" y="2337366"/>
            <a:ext cx="3731492" cy="2345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Helvetica" pitchFamily="2" charset="0"/>
              </a:rPr>
              <a:t>One way to interpret an RNN as a graphical model is to view the RNN as defining a graphical model whose structure is the complete graph: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993C83-8E1E-D649-9283-4C24A05A20BB}"/>
                  </a:ext>
                </a:extLst>
              </p:cNvPr>
              <p:cNvSpPr/>
              <p:nvPr/>
            </p:nvSpPr>
            <p:spPr>
              <a:xfrm>
                <a:off x="6527473" y="2166553"/>
                <a:ext cx="6502400" cy="84632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  <a:latin typeface="Helvetica" pitchFamily="2" charset="0"/>
                  </a:rPr>
                  <a:t>Here we consider a sequence of random variables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accent1"/>
                    </a:solidFill>
                    <a:latin typeface="Helvetica" pitchFamily="2" charset="0"/>
                  </a:rPr>
                  <a:t> with no inputs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  <a:latin typeface="Helvetica" pitchFamily="2" charset="0"/>
                  </a:rPr>
                  <a:t>.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993C83-8E1E-D649-9283-4C24A05A20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473" y="2166553"/>
                <a:ext cx="6502400" cy="846322"/>
              </a:xfrm>
              <a:prstGeom prst="rect">
                <a:avLst/>
              </a:prstGeom>
              <a:blipFill>
                <a:blip r:embed="rId3"/>
                <a:stretch>
                  <a:fillRect t="-5970" b="-16418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NN Graphical Model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RNN Graphical Model</a:t>
            </a: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886" y="4208953"/>
            <a:ext cx="10057914" cy="2910482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Figure 10.8"/>
          <p:cNvSpPr txBox="1"/>
          <p:nvPr/>
        </p:nvSpPr>
        <p:spPr>
          <a:xfrm>
            <a:off x="6762298" y="7401163"/>
            <a:ext cx="24270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10.8</a:t>
            </a:r>
          </a:p>
        </p:txBody>
      </p:sp>
      <p:sp>
        <p:nvSpPr>
          <p:cNvPr id="154" name="(The conditional distributions for the hidden units are deterministic)"/>
          <p:cNvSpPr txBox="1"/>
          <p:nvPr/>
        </p:nvSpPr>
        <p:spPr>
          <a:xfrm>
            <a:off x="3884958" y="8373774"/>
            <a:ext cx="818177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(The conditional distributions for the hidden units are deterministic)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6BF98F7-7F3F-0545-BBA4-2E11727D241E}"/>
                  </a:ext>
                </a:extLst>
              </p:cNvPr>
              <p:cNvSpPr/>
              <p:nvPr/>
            </p:nvSpPr>
            <p:spPr>
              <a:xfrm>
                <a:off x="303144" y="1632490"/>
                <a:ext cx="4909128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800" dirty="0">
                    <a:solidFill>
                      <a:schemeClr val="accent2"/>
                    </a:solidFill>
                    <a:latin typeface="Helvetica" pitchFamily="2" charset="0"/>
                  </a:rPr>
                  <a:t>Incorporating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accent2"/>
                    </a:solidFill>
                    <a:latin typeface="Helvetica" pitchFamily="2" charset="0"/>
                  </a:rPr>
                  <a:t>  nodes in the graphical model decouples the past and the future, acting as an intermediate quantity between them.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6BF98F7-7F3F-0545-BBA4-2E11727D24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44" y="1632490"/>
                <a:ext cx="4909128" cy="2677656"/>
              </a:xfrm>
              <a:prstGeom prst="rect">
                <a:avLst/>
              </a:prstGeom>
              <a:blipFill>
                <a:blip r:embed="rId3"/>
                <a:stretch>
                  <a:fillRect l="-2850" t="-1422" b="-6161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673C59A-9ED5-AD4B-A55D-069A94AA188F}"/>
              </a:ext>
            </a:extLst>
          </p:cNvPr>
          <p:cNvSpPr/>
          <p:nvPr/>
        </p:nvSpPr>
        <p:spPr>
          <a:xfrm>
            <a:off x="8007927" y="2172899"/>
            <a:ext cx="41432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solidFill>
                  <a:schemeClr val="accent1"/>
                </a:solidFill>
                <a:latin typeface="Helvetica" pitchFamily="2" charset="0"/>
              </a:rPr>
              <a:t>RNNs obtain the same full connectivity but efficient parametrization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58D32-2247-7945-BF3A-7F7262522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RNN assumptions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3589C63-E681-234E-AC33-DBFD8978B23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The price recurrent networks pay for their reduced number of parameters is that optimizing the parameters may be difficult.</a:t>
                </a:r>
              </a:p>
              <a:p>
                <a:r>
                  <a:rPr lang="en-US" dirty="0"/>
                  <a:t>The parameter sharing used in recurrent networks relies on the assumption that the same parameters can be used for different time steps.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The assumption is that the conditional probability distribution over the variables 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given the variables 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is stationary</a:t>
                </a:r>
              </a:p>
              <a:p>
                <a:r>
                  <a:rPr lang="en-US" dirty="0"/>
                  <a:t>The RNN must have some mechanism for determining the length of the sequence:</a:t>
                </a:r>
              </a:p>
              <a:p>
                <a:pPr lvl="1"/>
                <a:r>
                  <a:rPr lang="en-US" dirty="0"/>
                  <a:t>A special symbol corresponding to the end of a sequence</a:t>
                </a:r>
              </a:p>
              <a:p>
                <a:pPr lvl="1"/>
                <a:r>
                  <a:rPr lang="en-US" dirty="0"/>
                  <a:t>an extra Bernoulli output to the model that represents the decision to either continue generation or halt generation at each time step.</a:t>
                </a:r>
              </a:p>
              <a:p>
                <a:pPr lvl="1"/>
                <a:r>
                  <a:rPr lang="en-US" dirty="0"/>
                  <a:t>add an extra output to the model that predicts the sequence length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itself,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the number of remaining steps.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LB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3589C63-E681-234E-AC33-DBFD8978B2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86" t="-1887" r="-1943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54690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Vector to Sequ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Vector to Sequence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088" y="2218538"/>
            <a:ext cx="6025212" cy="634372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Figure 10.9"/>
          <p:cNvSpPr txBox="1"/>
          <p:nvPr/>
        </p:nvSpPr>
        <p:spPr>
          <a:xfrm>
            <a:off x="7826149" y="8882386"/>
            <a:ext cx="24270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Figure 10.9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49EBC57-9950-F64D-A1D7-3DFD06C41FA3}"/>
                  </a:ext>
                </a:extLst>
              </p:cNvPr>
              <p:cNvSpPr/>
              <p:nvPr/>
            </p:nvSpPr>
            <p:spPr>
              <a:xfrm>
                <a:off x="563418" y="2242585"/>
                <a:ext cx="4964546" cy="63863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Helvetica" pitchFamily="2" charset="0"/>
                  </a:rPr>
                  <a:t>An RNN that maps a fixed-length vector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Helvetica" pitchFamily="2" charset="0"/>
                  </a:rPr>
                  <a:t> into a distribution over sequences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sz="2400" dirty="0">
                    <a:latin typeface="Helvetica" pitchFamily="2" charset="0"/>
                  </a:rPr>
                  <a:t>. </a:t>
                </a:r>
              </a:p>
              <a:p>
                <a:pPr algn="l"/>
                <a:endParaRPr lang="en-US" sz="2400" dirty="0">
                  <a:latin typeface="Helvetica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Helvetica" pitchFamily="2" charset="0"/>
                  </a:rPr>
                  <a:t>This RNN is appropriate for tasks such as </a:t>
                </a:r>
                <a:r>
                  <a:rPr lang="en-US" sz="2400" dirty="0">
                    <a:solidFill>
                      <a:srgbClr val="00B050"/>
                    </a:solidFill>
                    <a:latin typeface="Helvetica" pitchFamily="2" charset="0"/>
                  </a:rPr>
                  <a:t>image captioning</a:t>
                </a:r>
                <a:r>
                  <a:rPr lang="en-US" sz="2400" dirty="0">
                    <a:latin typeface="Helvetica" pitchFamily="2" charset="0"/>
                  </a:rPr>
                  <a:t>, where a single image is used as input to a model that then produces a sequence of words describing the image.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400" dirty="0">
                  <a:latin typeface="Helvetica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Helvetica" pitchFamily="2" charset="0"/>
                  </a:rPr>
                  <a:t>Each element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Helvetica" pitchFamily="2" charset="0"/>
                  </a:rPr>
                  <a:t> of the observed output sequence serves both as input (for the current time step) and, during training, as target (for the previous time step).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49EBC57-9950-F64D-A1D7-3DFD06C41F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18" y="2242585"/>
                <a:ext cx="4964546" cy="6386300"/>
              </a:xfrm>
              <a:prstGeom prst="rect">
                <a:avLst/>
              </a:prstGeom>
              <a:blipFill>
                <a:blip r:embed="rId3"/>
                <a:stretch>
                  <a:fillRect l="-1531" t="-795" r="-2551" b="-1193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Hidden and Output Recurre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4400" dirty="0"/>
              <a:t>Hidden and Output Recurrence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903" y="2275526"/>
            <a:ext cx="7265669" cy="5469743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Figure 10.10"/>
          <p:cNvSpPr txBox="1"/>
          <p:nvPr/>
        </p:nvSpPr>
        <p:spPr>
          <a:xfrm>
            <a:off x="7072237" y="7798579"/>
            <a:ext cx="268136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Figure 10.10</a:t>
            </a:r>
          </a:p>
        </p:txBody>
      </p:sp>
      <p:sp>
        <p:nvSpPr>
          <p:cNvPr id="163" name="The output values are not forced to be conditionally independent in this model."/>
          <p:cNvSpPr txBox="1"/>
          <p:nvPr/>
        </p:nvSpPr>
        <p:spPr>
          <a:xfrm>
            <a:off x="4295114" y="8560997"/>
            <a:ext cx="9081246" cy="96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sz="2800" dirty="0"/>
              <a:t>The output values are not forced to be conditionally independent in this model.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9AED257-19B0-7C4D-AD37-0EFE22DF64CB}"/>
                  </a:ext>
                </a:extLst>
              </p:cNvPr>
              <p:cNvSpPr/>
              <p:nvPr/>
            </p:nvSpPr>
            <p:spPr>
              <a:xfrm>
                <a:off x="569837" y="2320987"/>
                <a:ext cx="4334672" cy="67403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Helvetica" pitchFamily="2" charset="0"/>
                  </a:rPr>
                  <a:t>A conditional recurrent neural network mapping a variable-length sequence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Helvetica" pitchFamily="2" charset="0"/>
                  </a:rPr>
                  <a:t> values into a distribution over sequences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latin typeface="Helvetica" pitchFamily="2" charset="0"/>
                  </a:rPr>
                  <a:t> values of the same length. </a:t>
                </a:r>
              </a:p>
              <a:p>
                <a:pPr algn="l"/>
                <a:endParaRPr lang="en-US" sz="2400" dirty="0">
                  <a:latin typeface="Helvetica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Helvetica" pitchFamily="2" charset="0"/>
                  </a:rPr>
                  <a:t>This RNN contains connections from the previous output to the current state.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400" dirty="0">
                  <a:latin typeface="Helvetica" pitchFamily="2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Helvetica" pitchFamily="2" charset="0"/>
                  </a:rPr>
                  <a:t>These connections allow this RNN to model an arbitrary distribution over sequences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latin typeface="Helvetica" pitchFamily="2" charset="0"/>
                  </a:rPr>
                  <a:t> given sequences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Helvetica" pitchFamily="2" charset="0"/>
                  </a:rPr>
                  <a:t> of the same length. 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9AED257-19B0-7C4D-AD37-0EFE22DF6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37" y="2320987"/>
                <a:ext cx="4334672" cy="6740307"/>
              </a:xfrm>
              <a:prstGeom prst="rect">
                <a:avLst/>
              </a:prstGeom>
              <a:blipFill>
                <a:blip r:embed="rId3"/>
                <a:stretch>
                  <a:fillRect l="-1754" t="-565" r="-2632" b="-1318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EECF-61C3-754D-80D9-BE376D06E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Bidirectional RNN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3AF6DE-DAD2-1943-94AF-D1800514ACB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want to output a prediction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which may depend on the whole input sequence. </a:t>
                </a:r>
              </a:p>
              <a:p>
                <a:pPr lvl="1"/>
                <a:r>
                  <a:rPr lang="en-US" dirty="0"/>
                  <a:t>For example, in </a:t>
                </a:r>
                <a:r>
                  <a:rPr lang="en-US" dirty="0">
                    <a:solidFill>
                      <a:schemeClr val="accent1"/>
                    </a:solidFill>
                  </a:rPr>
                  <a:t>speech recognition</a:t>
                </a:r>
                <a:r>
                  <a:rPr lang="en-US" dirty="0"/>
                  <a:t>, the correct interpretation of the current sound as a phoneme may depend on the next few phonemes because of co-articulation and potentially may even depend on the next few words because of the linguistic dependencies between nearby words: </a:t>
                </a:r>
              </a:p>
              <a:p>
                <a:pPr lvl="2"/>
                <a:r>
                  <a:rPr lang="en-US" dirty="0"/>
                  <a:t>if there are two interpretations of the current word that are both acoustically plausible, we may have to look far into the future (and the past) to disambiguate them.</a:t>
                </a:r>
              </a:p>
              <a:p>
                <a:pPr lvl="1"/>
                <a:r>
                  <a:rPr lang="en-US" dirty="0"/>
                  <a:t>This is also true of </a:t>
                </a:r>
                <a:r>
                  <a:rPr lang="en-US" dirty="0">
                    <a:solidFill>
                      <a:schemeClr val="accent2"/>
                    </a:solidFill>
                  </a:rPr>
                  <a:t>handwriting recognition </a:t>
                </a:r>
                <a:r>
                  <a:rPr lang="en-US" dirty="0"/>
                  <a:t>and many other sequence-to-sequence learning tasks</a:t>
                </a:r>
              </a:p>
              <a:p>
                <a:endParaRPr lang="en-LB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73AF6DE-DAD2-1943-94AF-D1800514AC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14" t="-2075" r="-2629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30861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A3C1-5E18-364D-B1D3-279AE9F4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RNN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0F96D-D54E-9045-80DF-5AF1A637F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RNNs are a family of neural networks for processing </a:t>
            </a:r>
            <a:r>
              <a:rPr lang="en-US" dirty="0">
                <a:solidFill>
                  <a:schemeClr val="accent2"/>
                </a:solidFill>
              </a:rPr>
              <a:t>sequential data</a:t>
            </a:r>
          </a:p>
          <a:p>
            <a:r>
              <a:rPr lang="en-US" dirty="0"/>
              <a:t>Recurrent networks can scale to much longer sequences than would be practical for networks without sequence-based specialization. </a:t>
            </a:r>
          </a:p>
          <a:p>
            <a:r>
              <a:rPr lang="en-US" dirty="0"/>
              <a:t>Most recurrent networks can also process sequences of </a:t>
            </a:r>
            <a:r>
              <a:rPr lang="en-US" dirty="0">
                <a:solidFill>
                  <a:schemeClr val="accent1"/>
                </a:solidFill>
              </a:rPr>
              <a:t>variable length.</a:t>
            </a:r>
          </a:p>
          <a:p>
            <a:r>
              <a:rPr lang="en-US" dirty="0"/>
              <a:t>B</a:t>
            </a:r>
            <a:r>
              <a:rPr lang="en-LB" dirty="0"/>
              <a:t>ased on </a:t>
            </a:r>
            <a:r>
              <a:rPr lang="en-LB" dirty="0">
                <a:solidFill>
                  <a:schemeClr val="accent6"/>
                </a:solidFill>
              </a:rPr>
              <a:t>parameter sharing </a:t>
            </a:r>
          </a:p>
          <a:p>
            <a:pPr lvl="1"/>
            <a:r>
              <a:rPr lang="en-US" dirty="0"/>
              <a:t>If we had separate parameters for each value of the time index, </a:t>
            </a:r>
          </a:p>
          <a:p>
            <a:pPr lvl="2"/>
            <a:r>
              <a:rPr lang="en-US" dirty="0"/>
              <a:t>we could not generalize to sequence lengths not seen during training, </a:t>
            </a:r>
          </a:p>
          <a:p>
            <a:pPr lvl="2"/>
            <a:r>
              <a:rPr lang="en-US" dirty="0"/>
              <a:t>nor share statistical strength across different sequence lengths, </a:t>
            </a:r>
          </a:p>
          <a:p>
            <a:pPr lvl="2"/>
            <a:r>
              <a:rPr lang="en-US" dirty="0"/>
              <a:t>and across different positions in time.</a:t>
            </a:r>
          </a:p>
          <a:p>
            <a:pPr lvl="1"/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306885764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Bidirectional RN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Bidirectional RNN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128" y="1892300"/>
            <a:ext cx="3984286" cy="636015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Figure 10.11"/>
          <p:cNvSpPr txBox="1"/>
          <p:nvPr/>
        </p:nvSpPr>
        <p:spPr>
          <a:xfrm>
            <a:off x="8298444" y="8661399"/>
            <a:ext cx="26476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Figure 10.11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031B170-3BB2-294F-842E-0C4CB1F5306F}"/>
                  </a:ext>
                </a:extLst>
              </p:cNvPr>
              <p:cNvSpPr/>
              <p:nvPr/>
            </p:nvSpPr>
            <p:spPr>
              <a:xfrm>
                <a:off x="689842" y="1892300"/>
                <a:ext cx="6502400" cy="657353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Helvetica" pitchFamily="2" charset="0"/>
                  </a:rPr>
                  <a:t>Computation of a typical bidirectional recurrent neural network, meant to learn to map input sequences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>
                    <a:latin typeface="Helvetica" pitchFamily="2" charset="0"/>
                  </a:rPr>
                  <a:t> to target sequences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>
                    <a:latin typeface="Helvetica" pitchFamily="2" charset="0"/>
                  </a:rPr>
                  <a:t>, with loss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dirty="0">
                    <a:latin typeface="Helvetica" pitchFamily="2" charset="0"/>
                  </a:rPr>
                  <a:t> at each step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>
                    <a:latin typeface="Helvetica" pitchFamily="2" charset="0"/>
                  </a:rPr>
                  <a:t>.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accent1"/>
                    </a:solidFill>
                    <a:latin typeface="Helvetica" pitchFamily="2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  <a:latin typeface="Helvetica" pitchFamily="2" charset="0"/>
                  </a:rPr>
                  <a:t> recurrence propagates information forward in time (towards the right) </a:t>
                </a:r>
                <a:r>
                  <a:rPr lang="en-US" sz="2800" dirty="0">
                    <a:solidFill>
                      <a:srgbClr val="00B050"/>
                    </a:solidFill>
                    <a:latin typeface="Helvetica" pitchFamily="2" charset="0"/>
                  </a:rPr>
                  <a:t>while the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800" dirty="0">
                    <a:solidFill>
                      <a:srgbClr val="00B050"/>
                    </a:solidFill>
                    <a:latin typeface="Helvetica" pitchFamily="2" charset="0"/>
                  </a:rPr>
                  <a:t> recurrence propagates information backward in time (towards the left). </a:t>
                </a:r>
                <a:endParaRPr lang="en-US" sz="2800" dirty="0">
                  <a:latin typeface="Helvetica" pitchFamily="2" charset="0"/>
                </a:endParaRP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Helvetica" pitchFamily="2" charset="0"/>
                  </a:rPr>
                  <a:t>Thus at each point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>
                    <a:latin typeface="Helvetica" pitchFamily="2" charset="0"/>
                  </a:rPr>
                  <a:t>, the output units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dirty="0">
                    <a:latin typeface="Helvetica" pitchFamily="2" charset="0"/>
                  </a:rPr>
                  <a:t> can benefit from a relevant summary of the past in its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dirty="0">
                    <a:latin typeface="Helvetica" pitchFamily="2" charset="0"/>
                  </a:rPr>
                  <a:t> input and from a relevant summary of the future in its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dirty="0">
                    <a:latin typeface="Helvetica" pitchFamily="2" charset="0"/>
                  </a:rPr>
                  <a:t> input.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031B170-3BB2-294F-842E-0C4CB1F530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42" y="1892300"/>
                <a:ext cx="6502400" cy="6573531"/>
              </a:xfrm>
              <a:prstGeom prst="rect">
                <a:avLst/>
              </a:prstGeom>
              <a:blipFill>
                <a:blip r:embed="rId3"/>
                <a:stretch>
                  <a:fillRect l="-1559" t="-771" r="-2729" b="-2312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equence to Sequence Architectu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/>
            </a:lvl1pPr>
          </a:lstStyle>
          <a:p>
            <a:r>
              <a:rPr sz="4400" dirty="0"/>
              <a:t>Sequence to Sequence Architecture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132" y="2377151"/>
            <a:ext cx="5820464" cy="6220574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Figure 10.12"/>
          <p:cNvSpPr txBox="1"/>
          <p:nvPr/>
        </p:nvSpPr>
        <p:spPr>
          <a:xfrm>
            <a:off x="8982364" y="8758725"/>
            <a:ext cx="268136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Figure 10.12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573656-F6CB-7C45-9CFD-1DE6DADA7B7B}"/>
              </a:ext>
            </a:extLst>
          </p:cNvPr>
          <p:cNvSpPr/>
          <p:nvPr/>
        </p:nvSpPr>
        <p:spPr>
          <a:xfrm>
            <a:off x="660400" y="2377150"/>
            <a:ext cx="488141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itchFamily="2" charset="0"/>
              </a:rPr>
              <a:t>RNN can be trained to map an input sequence to an output sequence which is not necessarily of the same length. </a:t>
            </a:r>
          </a:p>
          <a:p>
            <a:pPr algn="l"/>
            <a:endParaRPr lang="en-US" sz="2800" dirty="0">
              <a:latin typeface="Helvetica" pitchFamily="2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itchFamily="2" charset="0"/>
              </a:rPr>
              <a:t>This comes up in many applications, such as </a:t>
            </a:r>
            <a:r>
              <a:rPr lang="en-US" sz="2800" dirty="0">
                <a:solidFill>
                  <a:schemeClr val="accent1"/>
                </a:solidFill>
                <a:latin typeface="Helvetica" pitchFamily="2" charset="0"/>
              </a:rPr>
              <a:t>speech recognition, machine translation or question answering</a:t>
            </a:r>
            <a:r>
              <a:rPr lang="en-US" sz="2800" dirty="0">
                <a:latin typeface="Helvetica" pitchFamily="2" charset="0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Deep RNN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Deep RNNs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132" y="2002604"/>
            <a:ext cx="6920208" cy="6725134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Figure 10.13"/>
          <p:cNvSpPr txBox="1"/>
          <p:nvPr/>
        </p:nvSpPr>
        <p:spPr>
          <a:xfrm>
            <a:off x="645460" y="1450538"/>
            <a:ext cx="4120504" cy="7858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lang="en-US" sz="2400" dirty="0"/>
              <a:t>A recurrent neural network can be made deep in many ways.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(a) The hidden recurrent state can be broken down into groups organized hierarchically.</a:t>
            </a:r>
          </a:p>
          <a:p>
            <a:pPr algn="l"/>
            <a:r>
              <a:rPr lang="en-US" sz="2400" dirty="0"/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</a:rPr>
              <a:t>(b) Deeper computation (e.g., an MLP) can be introduced in the input-to-hidden, hidden-to-hidden and hidden-to-output parts. This may lengthen the shortest path linking different time steps. </a:t>
            </a:r>
          </a:p>
          <a:p>
            <a:pPr algn="l"/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6"/>
                </a:solidFill>
              </a:rPr>
              <a:t>(c)The path-lengthening effect can be mitigated by introducing skip connections.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Exploding Gradients from Function Composition"/>
          <p:cNvSpPr>
            <a:spLocks noGrp="1"/>
          </p:cNvSpPr>
          <p:nvPr>
            <p:ph type="title"/>
          </p:nvPr>
        </p:nvSpPr>
        <p:spPr>
          <a:xfrm>
            <a:off x="952500" y="249964"/>
            <a:ext cx="11099800" cy="1447800"/>
          </a:xfrm>
          <a:prstGeom prst="rect">
            <a:avLst/>
          </a:prstGeom>
        </p:spPr>
        <p:txBody>
          <a:bodyPr>
            <a:noAutofit/>
          </a:bodyPr>
          <a:lstStyle>
            <a:lvl1pPr defTabSz="490727">
              <a:defRPr sz="6719"/>
            </a:lvl1pPr>
          </a:lstStyle>
          <a:p>
            <a:r>
              <a:rPr lang="en-US" sz="4000" dirty="0"/>
              <a:t>The challenge of long-term dependencies</a:t>
            </a:r>
            <a:br>
              <a:rPr lang="en-US" sz="4000" dirty="0"/>
            </a:br>
            <a:r>
              <a:rPr lang="en-US" sz="4000" dirty="0"/>
              <a:t>Repeated Function Composition</a:t>
            </a:r>
            <a:endParaRPr sz="4000" dirty="0"/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72" y="1588976"/>
            <a:ext cx="8527035" cy="4184047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Figure 10.15"/>
          <p:cNvSpPr txBox="1"/>
          <p:nvPr/>
        </p:nvSpPr>
        <p:spPr>
          <a:xfrm>
            <a:off x="4773706" y="5674239"/>
            <a:ext cx="7937401" cy="342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The x-axis is the coordinate of the initial state along a random direction in the 100-dimensional space.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The y-axis is a linear projection of a 100-dimensional hidden state down to a single dimension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We can thus view this plot as a linear cross-section of a high-dimensional function.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The plots show the function after each time step, or equivalently, after each number of times the transition function has been composed.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FEAB8E-A23F-B643-A42C-7295FD02AE6C}"/>
              </a:ext>
            </a:extLst>
          </p:cNvPr>
          <p:cNvSpPr/>
          <p:nvPr/>
        </p:nvSpPr>
        <p:spPr>
          <a:xfrm>
            <a:off x="212105" y="2014478"/>
            <a:ext cx="368265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When composing many nonlinear functions (like the linear-tanh layer shown here), the result is highly nonlinear.</a:t>
            </a:r>
          </a:p>
          <a:p>
            <a:pPr algn="l"/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the use of a squashing nonlinearity such as tanh can cause the recurrent dynamics to become bounded.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94CF9B-97B2-2D4E-8BD2-A5D8AD1F77B9}"/>
                  </a:ext>
                </a:extLst>
              </p:cNvPr>
              <p:cNvSpPr txBox="1"/>
              <p:nvPr/>
            </p:nvSpPr>
            <p:spPr>
              <a:xfrm>
                <a:off x="854672" y="6616195"/>
                <a:ext cx="2397516" cy="15426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h</m:t>
                          </m:r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(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𝑡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)</m:t>
                          </m:r>
                        </m:sup>
                      </m:s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𝑊</m:t>
                          </m:r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h</m:t>
                          </m:r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(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𝑡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−1)</m:t>
                          </m:r>
                        </m:sup>
                      </m:sSup>
                      <m:r>
                        <a:rPr kumimoji="0" lang="en-US" sz="24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 </m:t>
                      </m:r>
                    </m:oMath>
                  </m:oMathPara>
                </a14:m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Helvetica"/>
                  <a:cs typeface="Helvetica"/>
                  <a:sym typeface="Helvetica"/>
                </a:endParaRPr>
              </a:p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h</m:t>
                          </m:r>
                        </m:e>
                        <m:sup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"/>
                                      <a:cs typeface="Helvetica"/>
                                      <a:sym typeface="Helvetica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"/>
                                      <a:cs typeface="Helvetica"/>
                                      <a:sym typeface="Helvetica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kumimoji="0" lang="en-US" sz="24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panose="02040503050406030204" pitchFamily="18" charset="0"/>
                                      <a:ea typeface="Helvetica"/>
                                      <a:cs typeface="Helvetica"/>
                                      <a:sym typeface="Helvetica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h</m:t>
                          </m:r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(0)</m:t>
                          </m:r>
                        </m:sup>
                      </m:sSup>
                    </m:oMath>
                  </m:oMathPara>
                </a14:m>
                <a:endParaRPr kumimoji="0" lang="en-LB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Helvetica"/>
                  <a:cs typeface="Helvetica"/>
                  <a:sym typeface="Helvetica"/>
                </a:endParaRPr>
              </a:p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𝑊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=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𝑄</m:t>
                      </m:r>
                      <m:r>
                        <m:rPr>
                          <m:sty m:val="p"/>
                        </m:rPr>
                        <a:rPr kumimoji="0" lang="en-US" sz="24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Λ</m:t>
                      </m:r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𝑄</m:t>
                          </m:r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LB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Helvetica"/>
                  <a:cs typeface="Helvetica"/>
                  <a:sym typeface="Helvetica"/>
                </a:endParaRPr>
              </a:p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h</m:t>
                          </m:r>
                        </m:e>
                        <m:sup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=</m:t>
                      </m:r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𝑄</m:t>
                          </m:r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400" b="0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Λ</m:t>
                          </m:r>
                        </m:e>
                        <m:sup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𝑇</m:t>
                          </m:r>
                        </m:sup>
                      </m:s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𝑄</m:t>
                      </m:r>
                      <m:sSup>
                        <m:sSup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h</m:t>
                          </m:r>
                        </m:e>
                        <m:sup>
                          <m:d>
                            <m:dPr>
                              <m:ctrlP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kumimoji="0" lang="en-LB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94CF9B-97B2-2D4E-8BD2-A5D8AD1F7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72" y="6616195"/>
                <a:ext cx="2397516" cy="1542666"/>
              </a:xfrm>
              <a:prstGeom prst="rect">
                <a:avLst/>
              </a:prstGeom>
              <a:blipFill>
                <a:blip r:embed="rId3"/>
                <a:stretch>
                  <a:fillRect l="-3684" t="-820" b="-573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79FD5-688D-E240-9A5A-A0D428698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Gated RNNs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E1632-905C-104A-8FA8-25876CE5D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effective sequence models used in practical applications are called gated RNNs. </a:t>
            </a:r>
          </a:p>
          <a:p>
            <a:r>
              <a:rPr lang="en-US" dirty="0"/>
              <a:t>These include the long short-term memory (LSTM) and networks based on the gated recurrent unit (GRU) </a:t>
            </a:r>
          </a:p>
          <a:p>
            <a:pPr lvl="1"/>
            <a:r>
              <a:rPr lang="en-US" dirty="0"/>
              <a:t>Create paths through time that have derivatives that neither vanish nor explode </a:t>
            </a:r>
          </a:p>
          <a:p>
            <a:pPr lvl="1"/>
            <a:r>
              <a:rPr lang="en-US" i="1" dirty="0"/>
              <a:t>Accumulate</a:t>
            </a:r>
            <a:r>
              <a:rPr lang="en-US" dirty="0"/>
              <a:t> information such as evidence for a particular feature or category,</a:t>
            </a:r>
          </a:p>
          <a:p>
            <a:pPr lvl="1"/>
            <a:r>
              <a:rPr lang="en-US" i="1" dirty="0"/>
              <a:t>Forget </a:t>
            </a:r>
            <a:r>
              <a:rPr lang="en-US" dirty="0"/>
              <a:t>the old state and start over.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89556128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STM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LSTM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718" y="1981237"/>
            <a:ext cx="7289364" cy="7174071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Figure 10.16"/>
          <p:cNvSpPr txBox="1"/>
          <p:nvPr/>
        </p:nvSpPr>
        <p:spPr>
          <a:xfrm>
            <a:off x="4965620" y="9025065"/>
            <a:ext cx="268136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Figure 10.16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E867FB-1019-5941-B609-8D0093DE95DA}"/>
              </a:ext>
            </a:extLst>
          </p:cNvPr>
          <p:cNvSpPr/>
          <p:nvPr/>
        </p:nvSpPr>
        <p:spPr>
          <a:xfrm>
            <a:off x="147917" y="7059547"/>
            <a:ext cx="30420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  <a:latin typeface="Helvetica" pitchFamily="2" charset="0"/>
              </a:rPr>
              <a:t>(1) An input feature is computed with a regular artificial neuron unit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4EE604-0E42-1A49-BCEA-7516395AA2A2}"/>
              </a:ext>
            </a:extLst>
          </p:cNvPr>
          <p:cNvSpPr/>
          <p:nvPr/>
        </p:nvSpPr>
        <p:spPr>
          <a:xfrm>
            <a:off x="147917" y="5239585"/>
            <a:ext cx="3251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latin typeface="Helvetica" pitchFamily="2" charset="0"/>
              </a:rPr>
              <a:t>(2) Its value can be</a:t>
            </a:r>
          </a:p>
          <a:p>
            <a:pPr algn="l"/>
            <a:r>
              <a:rPr lang="en-US" sz="2400" dirty="0">
                <a:solidFill>
                  <a:schemeClr val="accent2"/>
                </a:solidFill>
                <a:latin typeface="Helvetica" pitchFamily="2" charset="0"/>
              </a:rPr>
              <a:t>accumulated into the state if the sigmoidal input gate allows it.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4B4146-0872-CB4C-867E-F091079E6239}"/>
              </a:ext>
            </a:extLst>
          </p:cNvPr>
          <p:cNvSpPr/>
          <p:nvPr/>
        </p:nvSpPr>
        <p:spPr>
          <a:xfrm>
            <a:off x="1121553" y="2609893"/>
            <a:ext cx="34723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chemeClr val="accent6"/>
                </a:solidFill>
                <a:latin typeface="Helvetica" pitchFamily="2" charset="0"/>
              </a:rPr>
              <a:t>(3) The state unit has a linear self-loop whose weight is controlled by the forget gate.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7DB92F-E25D-CC45-9A89-931855A51AA5}"/>
              </a:ext>
            </a:extLst>
          </p:cNvPr>
          <p:cNvSpPr/>
          <p:nvPr/>
        </p:nvSpPr>
        <p:spPr>
          <a:xfrm>
            <a:off x="6571565" y="2194394"/>
            <a:ext cx="41327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chemeClr val="accent4"/>
                </a:solidFill>
                <a:latin typeface="Helvetica" pitchFamily="2" charset="0"/>
              </a:rPr>
              <a:t>(4) The output of the cell can be shut off by the output gate.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FE2C50-8277-674B-ADA0-3609A9F2663A}"/>
              </a:ext>
            </a:extLst>
          </p:cNvPr>
          <p:cNvSpPr/>
          <p:nvPr/>
        </p:nvSpPr>
        <p:spPr>
          <a:xfrm>
            <a:off x="10147082" y="6320883"/>
            <a:ext cx="270980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Helvetica" pitchFamily="2" charset="0"/>
              </a:rPr>
              <a:t>All the gating units have a sigmoid nonlinearity, while the input unit can have any squashing nonlinearity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9C5E32-4BB9-0043-8B00-E39DA692354D}"/>
              </a:ext>
            </a:extLst>
          </p:cNvPr>
          <p:cNvSpPr/>
          <p:nvPr/>
        </p:nvSpPr>
        <p:spPr>
          <a:xfrm>
            <a:off x="8163858" y="3432717"/>
            <a:ext cx="34723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chemeClr val="accent5"/>
                </a:solidFill>
                <a:latin typeface="Helvetica" pitchFamily="2" charset="0"/>
              </a:rPr>
              <a:t>(5) The state unit can also be used as an</a:t>
            </a:r>
          </a:p>
          <a:p>
            <a:pPr algn="l"/>
            <a:r>
              <a:rPr lang="en-US" sz="2400" dirty="0">
                <a:solidFill>
                  <a:schemeClr val="accent5"/>
                </a:solidFill>
                <a:latin typeface="Helvetica" pitchFamily="2" charset="0"/>
              </a:rPr>
              <a:t>extra input to the gating units.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A56019-2901-5D45-A0CE-4D65A3705B03}"/>
              </a:ext>
            </a:extLst>
          </p:cNvPr>
          <p:cNvSpPr/>
          <p:nvPr/>
        </p:nvSpPr>
        <p:spPr>
          <a:xfrm>
            <a:off x="325134" y="1036152"/>
            <a:ext cx="39507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latin typeface="Helvetica" pitchFamily="2" charset="0"/>
              </a:rPr>
              <a:t>“LSTM cells” have an internal recurrence (a self-loop), in addition to the outer recurrence of the RNN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LSTM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LSTM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907" y="1595840"/>
            <a:ext cx="7289364" cy="7174071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BE867FB-1019-5941-B609-8D0093DE95DA}"/>
                  </a:ext>
                </a:extLst>
              </p:cNvPr>
              <p:cNvSpPr/>
              <p:nvPr/>
            </p:nvSpPr>
            <p:spPr>
              <a:xfrm>
                <a:off x="142365" y="4802632"/>
                <a:ext cx="5384375" cy="11818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000" b="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External input gate, Cell </a:t>
                </a:r>
                <a:r>
                  <a:rPr lang="en-US" sz="2000" b="0" dirty="0" err="1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sz="2000" b="0" dirty="0">
                    <a:solidFill>
                      <a:schemeClr val="accent1"/>
                    </a:solidFill>
                    <a:latin typeface="Cambria Math" panose="02040503050406030204" pitchFamily="18" charset="0"/>
                  </a:rPr>
                  <a:t>, time step t: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1"/>
                  </a:solidFill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BE867FB-1019-5941-B609-8D0093DE95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65" y="4802632"/>
                <a:ext cx="5384375" cy="1181862"/>
              </a:xfrm>
              <a:prstGeom prst="rect">
                <a:avLst/>
              </a:prstGeom>
              <a:blipFill>
                <a:blip r:embed="rId3"/>
                <a:stretch>
                  <a:fillRect l="-941" t="-62766" b="-121277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84EE604-0E42-1A49-BCEA-7516395AA2A2}"/>
                  </a:ext>
                </a:extLst>
              </p:cNvPr>
              <p:cNvSpPr/>
              <p:nvPr/>
            </p:nvSpPr>
            <p:spPr>
              <a:xfrm>
                <a:off x="-1" y="3197285"/>
                <a:ext cx="6763871" cy="11818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000" b="0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State, Cell </a:t>
                </a:r>
                <a:r>
                  <a:rPr lang="en-US" sz="2000" b="0" dirty="0" err="1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sz="2000" b="0" dirty="0">
                    <a:solidFill>
                      <a:schemeClr val="accent2"/>
                    </a:solidFill>
                    <a:latin typeface="Cambria Math" panose="02040503050406030204" pitchFamily="18" charset="0"/>
                  </a:rPr>
                  <a:t>, time step t: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84EE604-0E42-1A49-BCEA-7516395AA2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197285"/>
                <a:ext cx="6763871" cy="1181862"/>
              </a:xfrm>
              <a:prstGeom prst="rect">
                <a:avLst/>
              </a:prstGeom>
              <a:blipFill>
                <a:blip r:embed="rId4"/>
                <a:stretch>
                  <a:fillRect l="-750" t="-64516" b="-121505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A4B4146-0872-CB4C-867E-F091079E6239}"/>
                  </a:ext>
                </a:extLst>
              </p:cNvPr>
              <p:cNvSpPr/>
              <p:nvPr/>
            </p:nvSpPr>
            <p:spPr>
              <a:xfrm>
                <a:off x="133620" y="1786427"/>
                <a:ext cx="6014352" cy="11818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000" b="0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Forget gate, Cell </a:t>
                </a:r>
                <a:r>
                  <a:rPr lang="en-US" sz="2000" b="0" dirty="0" err="1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sz="2000" b="0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, time step t: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  <m:r>
                            <a:rPr lang="en-US" sz="2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6"/>
                  </a:solidFill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A4B4146-0872-CB4C-867E-F091079E62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20" y="1786427"/>
                <a:ext cx="6014352" cy="1181862"/>
              </a:xfrm>
              <a:prstGeom prst="rect">
                <a:avLst/>
              </a:prstGeom>
              <a:blipFill>
                <a:blip r:embed="rId5"/>
                <a:stretch>
                  <a:fillRect l="-1055" t="-62766" b="-120213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17DB92F-E25D-CC45-9A89-931855A51AA5}"/>
                  </a:ext>
                </a:extLst>
              </p:cNvPr>
              <p:cNvSpPr/>
              <p:nvPr/>
            </p:nvSpPr>
            <p:spPr>
              <a:xfrm>
                <a:off x="142365" y="6203649"/>
                <a:ext cx="4132729" cy="860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000" b="0" dirty="0">
                    <a:solidFill>
                      <a:schemeClr val="accent4"/>
                    </a:solidFill>
                    <a:latin typeface="Cambria Math" panose="02040503050406030204" pitchFamily="18" charset="0"/>
                  </a:rPr>
                  <a:t>Output, cell </a:t>
                </a:r>
                <a:r>
                  <a:rPr lang="en-US" sz="2000" b="0" dirty="0" err="1">
                    <a:solidFill>
                      <a:schemeClr val="accent4"/>
                    </a:solidFill>
                    <a:latin typeface="Cambria Math" panose="02040503050406030204" pitchFamily="18" charset="0"/>
                  </a:rPr>
                  <a:t>i</a:t>
                </a:r>
                <a:r>
                  <a:rPr lang="en-US" sz="2000" b="0" dirty="0">
                    <a:solidFill>
                      <a:schemeClr val="accent4"/>
                    </a:solidFill>
                    <a:latin typeface="Cambria Math" panose="02040503050406030204" pitchFamily="18" charset="0"/>
                  </a:rPr>
                  <a:t>, time step t: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func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17DB92F-E25D-CC45-9A89-931855A51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365" y="6203649"/>
                <a:ext cx="4132729" cy="860748"/>
              </a:xfrm>
              <a:prstGeom prst="rect">
                <a:avLst/>
              </a:prstGeom>
              <a:blipFill>
                <a:blip r:embed="rId6"/>
                <a:stretch>
                  <a:fillRect l="-1223" t="-2899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9C5E32-4BB9-0043-8B00-E39DA692354D}"/>
                  </a:ext>
                </a:extLst>
              </p:cNvPr>
              <p:cNvSpPr/>
              <p:nvPr/>
            </p:nvSpPr>
            <p:spPr>
              <a:xfrm>
                <a:off x="92945" y="7321453"/>
                <a:ext cx="5192393" cy="11818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000" b="0" dirty="0">
                    <a:solidFill>
                      <a:schemeClr val="accent5"/>
                    </a:solidFill>
                    <a:latin typeface="Cambria Math" panose="02040503050406030204" pitchFamily="18" charset="0"/>
                  </a:rPr>
                  <a:t>Output gate, cell I, time step t: 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p>
                          </m:sSubSup>
                          <m:r>
                            <a:rPr lang="en-US" sz="20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0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accent5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accent5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accent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accent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chemeClr val="accent5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nary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accent5"/>
                  </a:solidFill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89C5E32-4BB9-0043-8B00-E39DA6923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5" y="7321453"/>
                <a:ext cx="5192393" cy="1181862"/>
              </a:xfrm>
              <a:prstGeom prst="rect">
                <a:avLst/>
              </a:prstGeom>
              <a:blipFill>
                <a:blip r:embed="rId7"/>
                <a:stretch>
                  <a:fillRect l="-976" t="-63830" b="-120213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45C47FE-B1F4-6146-84FB-50A9E778CBE2}"/>
                  </a:ext>
                </a:extLst>
              </p:cNvPr>
              <p:cNvSpPr/>
              <p:nvPr/>
            </p:nvSpPr>
            <p:spPr>
              <a:xfrm>
                <a:off x="6977277" y="8634034"/>
                <a:ext cx="768230" cy="4866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LB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45C47FE-B1F4-6146-84FB-50A9E778CB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277" y="8634034"/>
                <a:ext cx="768230" cy="4866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C7CF399-94BC-5645-A8DD-A927DD3653A6}"/>
                  </a:ext>
                </a:extLst>
              </p:cNvPr>
              <p:cNvSpPr/>
              <p:nvPr/>
            </p:nvSpPr>
            <p:spPr>
              <a:xfrm>
                <a:off x="7719463" y="8647777"/>
                <a:ext cx="768230" cy="4866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LB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C7CF399-94BC-5645-A8DD-A927DD365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9463" y="8647777"/>
                <a:ext cx="768230" cy="486672"/>
              </a:xfrm>
              <a:prstGeom prst="rect">
                <a:avLst/>
              </a:prstGeom>
              <a:blipFill>
                <a:blip r:embed="rId9"/>
                <a:stretch>
                  <a:fillRect l="-19672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C9E6B4C-1B2F-8240-8995-A4D322AA8276}"/>
                  </a:ext>
                </a:extLst>
              </p:cNvPr>
              <p:cNvSpPr/>
              <p:nvPr/>
            </p:nvSpPr>
            <p:spPr>
              <a:xfrm>
                <a:off x="8429720" y="8634034"/>
                <a:ext cx="768230" cy="4866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LB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C9E6B4C-1B2F-8240-8995-A4D322AA8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720" y="8634034"/>
                <a:ext cx="768230" cy="4866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44EC75C-2786-5D4A-80FE-F74D7E19FF7E}"/>
                  </a:ext>
                </a:extLst>
              </p:cNvPr>
              <p:cNvSpPr/>
              <p:nvPr/>
            </p:nvSpPr>
            <p:spPr>
              <a:xfrm>
                <a:off x="9212247" y="8647777"/>
                <a:ext cx="768230" cy="4866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LB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44EC75C-2786-5D4A-80FE-F74D7E19FF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247" y="8647777"/>
                <a:ext cx="768230" cy="486672"/>
              </a:xfrm>
              <a:prstGeom prst="rect">
                <a:avLst/>
              </a:prstGeom>
              <a:blipFill>
                <a:blip r:embed="rId11"/>
                <a:stretch>
                  <a:fillRect l="-19355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7214F2-440C-724B-81BD-FF6B5037CE86}"/>
                  </a:ext>
                </a:extLst>
              </p:cNvPr>
              <p:cNvSpPr/>
              <p:nvPr/>
            </p:nvSpPr>
            <p:spPr>
              <a:xfrm>
                <a:off x="9908655" y="8620291"/>
                <a:ext cx="768230" cy="4866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LB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7214F2-440C-724B-81BD-FF6B5037CE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655" y="8620291"/>
                <a:ext cx="768230" cy="4866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430DB3A-CCE4-9848-A1B5-E78E956AE132}"/>
                  </a:ext>
                </a:extLst>
              </p:cNvPr>
              <p:cNvSpPr/>
              <p:nvPr/>
            </p:nvSpPr>
            <p:spPr>
              <a:xfrm>
                <a:off x="10623947" y="8634034"/>
                <a:ext cx="768230" cy="4866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LB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430DB3A-CCE4-9848-A1B5-E78E956AE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3947" y="8634034"/>
                <a:ext cx="768230" cy="486672"/>
              </a:xfrm>
              <a:prstGeom prst="rect">
                <a:avLst/>
              </a:prstGeom>
              <a:blipFill>
                <a:blip r:embed="rId13"/>
                <a:stretch>
                  <a:fillRect l="-21311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201B706-3EE0-CD49-A59E-5343B2A29A98}"/>
                  </a:ext>
                </a:extLst>
              </p:cNvPr>
              <p:cNvSpPr/>
              <p:nvPr/>
            </p:nvSpPr>
            <p:spPr>
              <a:xfrm>
                <a:off x="11361098" y="8606548"/>
                <a:ext cx="768230" cy="4866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LB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201B706-3EE0-CD49-A59E-5343B2A29A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1098" y="8606548"/>
                <a:ext cx="768230" cy="48667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694515-561C-DC47-8414-3A27D74493E5}"/>
                  </a:ext>
                </a:extLst>
              </p:cNvPr>
              <p:cNvSpPr/>
              <p:nvPr/>
            </p:nvSpPr>
            <p:spPr>
              <a:xfrm>
                <a:off x="12143625" y="8620291"/>
                <a:ext cx="768230" cy="4866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LB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4694515-561C-DC47-8414-3A27D74493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3625" y="8620291"/>
                <a:ext cx="768230" cy="486672"/>
              </a:xfrm>
              <a:prstGeom prst="rect">
                <a:avLst/>
              </a:prstGeom>
              <a:blipFill>
                <a:blip r:embed="rId15"/>
                <a:stretch>
                  <a:fillRect l="-19355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EED6DC0-C2BD-A44D-8544-18FC44A56E89}"/>
                  </a:ext>
                </a:extLst>
              </p:cNvPr>
              <p:cNvSpPr/>
              <p:nvPr/>
            </p:nvSpPr>
            <p:spPr>
              <a:xfrm>
                <a:off x="7688329" y="1352504"/>
                <a:ext cx="768230" cy="5576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LB" dirty="0">
                  <a:solidFill>
                    <a:schemeClr val="accent4"/>
                  </a:solidFill>
                </a:endParaRP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EED6DC0-C2BD-A44D-8544-18FC44A56E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329" y="1352504"/>
                <a:ext cx="768230" cy="557653"/>
              </a:xfrm>
              <a:prstGeom prst="rect">
                <a:avLst/>
              </a:prstGeom>
              <a:blipFill>
                <a:blip r:embed="rId1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AE8C61A-7254-D54A-925B-8A8C6670ECD0}"/>
                  </a:ext>
                </a:extLst>
              </p:cNvPr>
              <p:cNvSpPr/>
              <p:nvPr/>
            </p:nvSpPr>
            <p:spPr>
              <a:xfrm>
                <a:off x="11757924" y="6390687"/>
                <a:ext cx="768230" cy="5576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LB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AE8C61A-7254-D54A-925B-8A8C6670EC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924" y="6390687"/>
                <a:ext cx="768230" cy="557653"/>
              </a:xfrm>
              <a:prstGeom prst="rect">
                <a:avLst/>
              </a:prstGeom>
              <a:blipFill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7A34946-9377-9840-AAF6-B768F2685E7C}"/>
                  </a:ext>
                </a:extLst>
              </p:cNvPr>
              <p:cNvSpPr/>
              <p:nvPr/>
            </p:nvSpPr>
            <p:spPr>
              <a:xfrm>
                <a:off x="10265788" y="6390687"/>
                <a:ext cx="768230" cy="5576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LB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7A34946-9377-9840-AAF6-B768F2685E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5788" y="6390687"/>
                <a:ext cx="768230" cy="557653"/>
              </a:xfrm>
              <a:prstGeom prst="rect">
                <a:avLst/>
              </a:prstGeom>
              <a:blipFill>
                <a:blip r:embed="rId18"/>
                <a:stretch>
                  <a:fillRect l="-4839" b="-11111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5D042BC-814E-6F46-98C8-3770433CA0A1}"/>
                  </a:ext>
                </a:extLst>
              </p:cNvPr>
              <p:cNvSpPr/>
              <p:nvPr/>
            </p:nvSpPr>
            <p:spPr>
              <a:xfrm>
                <a:off x="8782020" y="6390687"/>
                <a:ext cx="768230" cy="5576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LB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5D042BC-814E-6F46-98C8-3770433CA0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020" y="6390687"/>
                <a:ext cx="768230" cy="557653"/>
              </a:xfrm>
              <a:prstGeom prst="rect">
                <a:avLst/>
              </a:prstGeom>
              <a:blipFill>
                <a:blip r:embed="rId1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A61549-FF48-E448-BEE2-6DCB75B4A5BB}"/>
                  </a:ext>
                </a:extLst>
              </p:cNvPr>
              <p:cNvSpPr/>
              <p:nvPr/>
            </p:nvSpPr>
            <p:spPr>
              <a:xfrm>
                <a:off x="8003181" y="5052279"/>
                <a:ext cx="768230" cy="5576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LB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DA61549-FF48-E448-BEE2-6DCB75B4A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181" y="5052279"/>
                <a:ext cx="768230" cy="557653"/>
              </a:xfrm>
              <a:prstGeom prst="rect">
                <a:avLst/>
              </a:prstGeom>
              <a:blipFill>
                <a:blip r:embed="rId20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10215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AFEC9-97DF-7449-A56C-30DF10F7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LSTM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B01FCF4-A6D7-6648-8690-3A9AA6989BB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2171700"/>
                <a:ext cx="11099800" cy="42373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LSTM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networks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have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been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shown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to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learn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long</m:t>
                    </m:r>
                    <m:r>
                      <m:rPr>
                        <m:nor/>
                      </m:rPr>
                      <a:rPr lang="en-US"/>
                      <m:t>-</m:t>
                    </m:r>
                    <m:r>
                      <m:rPr>
                        <m:nor/>
                      </m:rPr>
                      <a:rPr lang="en-US"/>
                      <m:t>term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dependencies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more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easily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nor/>
                      </m:rPr>
                      <a:rPr lang="en-US"/>
                      <m:t>than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the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simple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recurrent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architectures</m:t>
                    </m:r>
                    <m:r>
                      <m:rPr>
                        <m:nor/>
                      </m:rPr>
                      <a:rPr lang="en-US"/>
                      <m:t>,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first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on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artificial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data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sets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designed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for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nor/>
                      </m:rPr>
                      <a:rPr lang="en-US"/>
                      <m:t>testing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the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ability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to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learn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long</m:t>
                    </m:r>
                    <m:r>
                      <m:rPr>
                        <m:nor/>
                      </m:rPr>
                      <a:rPr lang="en-US"/>
                      <m:t>-</m:t>
                    </m:r>
                    <m:r>
                      <m:rPr>
                        <m:nor/>
                      </m:rPr>
                      <a:rPr lang="en-US"/>
                      <m:t>term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dependencies</m:t>
                    </m:r>
                    <m:r>
                      <m:rPr>
                        <m:nor/>
                      </m:rPr>
                      <a:rPr lang="en-US"/>
                      <m:t>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then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on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challenging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sequence</m:t>
                    </m:r>
                    <m:r>
                      <m:rPr>
                        <m:nor/>
                      </m:rPr>
                      <a:rPr lang="en-US" b="0" i="0" smtClean="0"/>
                      <m:t> </m:t>
                    </m:r>
                    <m:r>
                      <m:rPr>
                        <m:nor/>
                      </m:rPr>
                      <a:rPr lang="en-US"/>
                      <m:t>processing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tasks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where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state</m:t>
                    </m:r>
                    <m:r>
                      <m:rPr>
                        <m:nor/>
                      </m:rPr>
                      <a:rPr lang="en-US"/>
                      <m:t>-</m:t>
                    </m:r>
                    <m:r>
                      <m:rPr>
                        <m:nor/>
                      </m:rPr>
                      <a:rPr lang="en-US"/>
                      <m:t>of</m:t>
                    </m:r>
                    <m:r>
                      <m:rPr>
                        <m:nor/>
                      </m:rPr>
                      <a:rPr lang="en-US"/>
                      <m:t>-</m:t>
                    </m:r>
                    <m:r>
                      <m:rPr>
                        <m:nor/>
                      </m:rPr>
                      <a:rPr lang="en-US"/>
                      <m:t>the</m:t>
                    </m:r>
                    <m:r>
                      <m:rPr>
                        <m:nor/>
                      </m:rPr>
                      <a:rPr lang="en-US"/>
                      <m:t>-</m:t>
                    </m:r>
                    <m:r>
                      <m:rPr>
                        <m:nor/>
                      </m:rPr>
                      <a:rPr lang="en-US"/>
                      <m:t>art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performance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was</m:t>
                    </m:r>
                    <m:r>
                      <m:rPr>
                        <m:nor/>
                      </m:rPr>
                      <a:rPr lang="en-US"/>
                      <m:t> </m:t>
                    </m:r>
                    <m:r>
                      <m:rPr>
                        <m:nor/>
                      </m:rPr>
                      <a:rPr lang="en-US"/>
                      <m:t>obtained</m:t>
                    </m:r>
                  </m:oMath>
                </a14:m>
                <a:endParaRPr lang="en-LB" dirty="0"/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B01FCF4-A6D7-6648-8690-3A9AA6989B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2171700"/>
                <a:ext cx="11099800" cy="4237314"/>
              </a:xfrm>
              <a:prstGeom prst="rect">
                <a:avLst/>
              </a:prstGeom>
              <a:blipFill>
                <a:blip r:embed="rId2"/>
                <a:stretch>
                  <a:fillRect l="-1029" r="-914" b="-2687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027623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1F492-805C-8D4D-8D8B-35C98DD69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GRU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9B1637D-8718-0D48-8A65-85946961293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The main difference with the LSTM is that a single gating unit simultaneously controls the forgetting factor and the decision to update the state unit.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3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3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3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3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sz="33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3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3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3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3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3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3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lang="en-US" sz="33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3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3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sz="33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3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33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en-US" sz="33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3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3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sz="33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3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3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33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  <m:r>
                        <a:rPr lang="en-US" sz="33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3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3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33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33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3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3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33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3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3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3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3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3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3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33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  <m:r>
                            <a:rPr lang="en-US" sz="33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33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3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3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33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3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33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3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33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3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3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33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  <m:sSubSup>
                                <m:sSubSupPr>
                                  <m:ctrlPr>
                                    <a:rPr lang="en-US" sz="33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3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33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33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3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33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sz="4200" dirty="0"/>
              </a:p>
              <a:p>
                <a:r>
                  <a:rPr lang="en-US" dirty="0"/>
                  <a:t>Update gate: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Reset gate: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LB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9B1637D-8718-0D48-8A65-8594696129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86" t="-5660" b="-9057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182669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2BFC1-8E3D-A043-979E-E64834B9A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LB" dirty="0"/>
              <a:t>atch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A0FD1-DF8C-7441-AC2B-8FDA68756A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https://www.youtube.com/watch?v=ZVN14xYm7JA&amp;feature=youtu.be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63240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60234-B132-AB48-BDEA-896DE789B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LB" dirty="0"/>
              <a:t>xample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F877F-46AA-8C43-8F6A-291AB6560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Consider the two sentences “I went to Nepal in 2009” and “In 2009, I went to Nepal.” </a:t>
            </a:r>
          </a:p>
          <a:p>
            <a:r>
              <a:rPr lang="en-US" dirty="0"/>
              <a:t>How a machine learning can extract the year information? </a:t>
            </a:r>
          </a:p>
          <a:p>
            <a:pPr lvl="1"/>
            <a:r>
              <a:rPr lang="en-US" dirty="0"/>
              <a:t>A traditional fully connected feedforward network would have separate parameters for each input feature, </a:t>
            </a:r>
          </a:p>
          <a:p>
            <a:pPr lvl="1"/>
            <a:r>
              <a:rPr lang="en-US" dirty="0"/>
              <a:t>so it would need to learn all of the rules of the language separately at each position in the sentence.</a:t>
            </a:r>
          </a:p>
          <a:p>
            <a:r>
              <a:rPr lang="en-US" dirty="0"/>
              <a:t>By comparison, a recurrent neural network shares the same weights across several time steps.</a:t>
            </a:r>
          </a:p>
          <a:p>
            <a:pPr lvl="1"/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175100425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26E8E-0214-274A-80F1-27126116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LB" dirty="0"/>
              <a:t>arewell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A9459-3C25-D242-A2C9-A5AD4A54F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T</a:t>
            </a:r>
            <a:r>
              <a:rPr lang="en-LB" dirty="0"/>
              <a:t>his lecture concludes our CMPS 392 </a:t>
            </a:r>
          </a:p>
          <a:p>
            <a:pPr marL="0" indent="0" algn="ctr">
              <a:buNone/>
            </a:pPr>
            <a:endParaRPr lang="en-LB" dirty="0"/>
          </a:p>
          <a:p>
            <a:r>
              <a:rPr lang="en-US" dirty="0"/>
              <a:t>But it does not conclude your journey with deep learning.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LB" b="1" dirty="0">
                <a:solidFill>
                  <a:srgbClr val="002060"/>
                </a:solidFill>
              </a:rPr>
              <a:t>Congratulations</a:t>
            </a:r>
          </a:p>
          <a:p>
            <a:endParaRPr lang="en-LB" dirty="0"/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341828278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2D491-C1E1-B84B-BA43-7053CF23D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RNN vs. 1D convolutional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7C6F7-B892-8545-96EC-B0449824EF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output of convolution is a sequence where </a:t>
            </a:r>
            <a:r>
              <a:rPr lang="en-US" dirty="0">
                <a:solidFill>
                  <a:schemeClr val="accent1"/>
                </a:solidFill>
              </a:rPr>
              <a:t>each member of the output is a function of a small number of neighboring members of the input.</a:t>
            </a:r>
          </a:p>
          <a:p>
            <a:r>
              <a:rPr lang="en-US" dirty="0"/>
              <a:t>Recurrent networks share parameters in a different way.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Each member of the output is a function of the previous members of the output</a:t>
            </a:r>
          </a:p>
          <a:p>
            <a:pPr lvl="1"/>
            <a:r>
              <a:rPr lang="en-US" dirty="0"/>
              <a:t>Each member of the output is produced using the same update rule applied to the previous outputs.</a:t>
            </a:r>
          </a:p>
          <a:p>
            <a:pPr lvl="1"/>
            <a:r>
              <a:rPr lang="en-US" dirty="0"/>
              <a:t>This recurrent formulation results in the sharing of parameters through a very deep computational graph. 	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36336800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lassical Dynamical System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Classical Dynamical Systems</a:t>
            </a:r>
          </a:p>
        </p:txBody>
      </p:sp>
      <p:pic>
        <p:nvPicPr>
          <p:cNvPr id="1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34" y="4130732"/>
            <a:ext cx="11099801" cy="1571912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Figure 10.1"/>
          <p:cNvSpPr txBox="1"/>
          <p:nvPr/>
        </p:nvSpPr>
        <p:spPr>
          <a:xfrm>
            <a:off x="5288855" y="5745487"/>
            <a:ext cx="24270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10.1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A90B72-64B5-7D44-AA3A-FAA60007F45D}"/>
                  </a:ext>
                </a:extLst>
              </p:cNvPr>
              <p:cNvSpPr txBox="1"/>
              <p:nvPr/>
            </p:nvSpPr>
            <p:spPr>
              <a:xfrm>
                <a:off x="2834691" y="2302977"/>
                <a:ext cx="7016088" cy="12718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sSupPr>
                        <m:e>
                          <m:r>
                            <a:rPr kumimoji="0" lang="en-US" sz="36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𝒔</m:t>
                          </m:r>
                        </m:e>
                        <m:sup>
                          <m:d>
                            <m:dPr>
                              <m:ctrlP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</m:ctrlPr>
                            </m:dPr>
                            <m:e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=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𝑓</m:t>
                      </m:r>
                      <m:d>
                        <m:d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</m:ctrlPr>
                            </m:sSupPr>
                            <m:e>
                              <m:r>
                                <a:rPr kumimoji="0" lang="en-US" sz="3600" b="1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𝒔</m:t>
                              </m:r>
                            </m:e>
                            <m:sup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(</m:t>
                              </m:r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𝑡</m:t>
                              </m:r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sym typeface="Helvetica"/>
                                </a:rPr>
                                <m:t>−1)</m:t>
                              </m:r>
                            </m:sup>
                          </m:sSup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;</m:t>
                          </m:r>
                          <m:r>
                            <a:rPr kumimoji="0" lang="en-US" sz="3600" b="1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kumimoji="0" lang="en-LB" sz="36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LB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A90B72-64B5-7D44-AA3A-FAA60007F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691" y="2302977"/>
                <a:ext cx="7016088" cy="1271887"/>
              </a:xfrm>
              <a:prstGeom prst="rect">
                <a:avLst/>
              </a:prstGeom>
              <a:blipFill>
                <a:blip r:embed="rId3"/>
                <a:stretch>
                  <a:fillRect l="-1083" b="-1287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774E50-6281-824F-B60C-C9DAC5751141}"/>
                  </a:ext>
                </a:extLst>
              </p:cNvPr>
              <p:cNvSpPr txBox="1"/>
              <p:nvPr/>
            </p:nvSpPr>
            <p:spPr>
              <a:xfrm>
                <a:off x="9781309" y="2129019"/>
                <a:ext cx="3223491" cy="1248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</m:ctrlPr>
                      </m:sSupPr>
                      <m:e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𝑠</m:t>
                        </m:r>
                      </m:e>
                      <m:sup>
                        <m:d>
                          <m:dPr>
                            <m:ctrlPr>
                              <a:rPr kumimoji="0" lang="en-US" sz="3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</m:ctrlPr>
                          </m:dPr>
                          <m:e>
                            <m:r>
                              <a:rPr kumimoji="0" lang="en-US" sz="3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"/>
                        <a:cs typeface="Helvetica"/>
                        <a:sym typeface="Helvetica"/>
                      </a:rPr>
                      <m:t>:</m:t>
                    </m:r>
                  </m:oMath>
                </a14:m>
                <a:r>
                  <a:rPr kumimoji="0" lang="en-LB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 state of</a:t>
                </a:r>
                <a:r>
                  <a:rPr kumimoji="0" lang="en-LB" sz="3600" b="0" i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 the system </a:t>
                </a:r>
                <a:endParaRPr kumimoji="0" lang="en-LB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774E50-6281-824F-B60C-C9DAC5751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1309" y="2129019"/>
                <a:ext cx="3223491" cy="1248162"/>
              </a:xfrm>
              <a:prstGeom prst="rect">
                <a:avLst/>
              </a:prstGeom>
              <a:blipFill>
                <a:blip r:embed="rId4"/>
                <a:stretch>
                  <a:fillRect t="-3061" b="-1632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57E31B-FA1F-314A-8C48-2EDC0687E14A}"/>
                  </a:ext>
                </a:extLst>
              </p:cNvPr>
              <p:cNvSpPr txBox="1"/>
              <p:nvPr/>
            </p:nvSpPr>
            <p:spPr>
              <a:xfrm>
                <a:off x="952499" y="6915290"/>
                <a:ext cx="7762009" cy="2379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kumimoji="0" 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O</a:t>
                </a:r>
                <a:r>
                  <a:rPr kumimoji="0" lang="en-LB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ther example: </a:t>
                </a:r>
                <a:r>
                  <a:rPr lang="en-US" dirty="0"/>
                  <a:t>consider a dynamical system driven by an external signal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d>
                            <m:d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d>
                            <m:d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, </m:t>
                      </m:r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; </m:t>
                      </m:r>
                      <m:r>
                        <a:rPr lang="el-GR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),</m:t>
                      </m:r>
                    </m:oMath>
                  </m:oMathPara>
                </a14:m>
                <a:endParaRPr lang="el-G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57E31B-FA1F-314A-8C48-2EDC0687E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99" y="6915290"/>
                <a:ext cx="7762009" cy="2379241"/>
              </a:xfrm>
              <a:prstGeom prst="rect">
                <a:avLst/>
              </a:prstGeom>
              <a:blipFill>
                <a:blip r:embed="rId5"/>
                <a:stretch>
                  <a:fillRect l="-2778" t="-3191" r="-2941" b="-5851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Unfolding Computation Graph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t>Unfolding Computation Graphs</a:t>
            </a:r>
          </a:p>
        </p:txBody>
      </p:sp>
      <p:pic>
        <p:nvPicPr>
          <p:cNvPr id="1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026" y="3608650"/>
            <a:ext cx="9765634" cy="253630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Figure 10.2"/>
          <p:cNvSpPr txBox="1"/>
          <p:nvPr/>
        </p:nvSpPr>
        <p:spPr>
          <a:xfrm>
            <a:off x="5288855" y="6249649"/>
            <a:ext cx="24270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10.2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A4D377D-69F2-3E45-B4EF-10AA37795393}"/>
                  </a:ext>
                </a:extLst>
              </p:cNvPr>
              <p:cNvSpPr/>
              <p:nvPr/>
            </p:nvSpPr>
            <p:spPr>
              <a:xfrm>
                <a:off x="2358488" y="1898650"/>
                <a:ext cx="8287823" cy="1364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d>
                            <m:d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, </m:t>
                          </m:r>
                          <m:sSup>
                            <m:sSup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l-GR" b="1" i="1" dirty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, </m:t>
                          </m:r>
                          <m:sSup>
                            <m:sSup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 , . . . , </m:t>
                          </m:r>
                          <m:sSup>
                            <m:sSup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A4D377D-69F2-3E45-B4EF-10AA377953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488" y="1898650"/>
                <a:ext cx="8287823" cy="1364220"/>
              </a:xfrm>
              <a:prstGeom prst="rect">
                <a:avLst/>
              </a:prstGeom>
              <a:blipFill>
                <a:blip r:embed="rId3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870E6C7-72E7-AE41-926B-8F5A97148F9F}"/>
                  </a:ext>
                </a:extLst>
              </p:cNvPr>
              <p:cNvSpPr/>
              <p:nvPr/>
            </p:nvSpPr>
            <p:spPr>
              <a:xfrm>
                <a:off x="952500" y="7002048"/>
                <a:ext cx="4597401" cy="1954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400" dirty="0">
                    <a:latin typeface="Helvetica" pitchFamily="2" charset="0"/>
                  </a:rPr>
                  <a:t>The network typically learns to 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Helvetica" pitchFamily="2" charset="0"/>
                  </a:rPr>
                  <a:t>as a kind of lossy summary of the task-relevant aspects of the past sequence of inputs up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870E6C7-72E7-AE41-926B-8F5A97148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7002048"/>
                <a:ext cx="4597401" cy="1954318"/>
              </a:xfrm>
              <a:prstGeom prst="rect">
                <a:avLst/>
              </a:prstGeom>
              <a:blipFill>
                <a:blip r:embed="rId4"/>
                <a:stretch>
                  <a:fillRect l="-1928" t="-1935" r="-1377" b="-6452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8712191-CF7C-8E47-9A27-CA72EBF93CF8}"/>
                  </a:ext>
                </a:extLst>
              </p:cNvPr>
              <p:cNvSpPr/>
              <p:nvPr/>
            </p:nvSpPr>
            <p:spPr>
              <a:xfrm>
                <a:off x="7454900" y="7076470"/>
                <a:ext cx="528955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400" dirty="0">
                    <a:latin typeface="Helvetica" pitchFamily="2" charset="0"/>
                  </a:rPr>
                  <a:t>This summary is necessarily lossy, since it maps an arbitrary length sequence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, 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, 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, . . . , 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, </m:t>
                    </m:r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>
                    <a:latin typeface="Helvetica" pitchFamily="2" charset="0"/>
                  </a:rPr>
                  <a:t> to a fixed length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2400" dirty="0">
                    <a:latin typeface="Helvetica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8712191-CF7C-8E47-9A27-CA72EBF93C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900" y="7076470"/>
                <a:ext cx="5289550" cy="1569660"/>
              </a:xfrm>
              <a:prstGeom prst="rect">
                <a:avLst/>
              </a:prstGeom>
              <a:blipFill>
                <a:blip r:embed="rId5"/>
                <a:stretch>
                  <a:fillRect l="-1675" t="-2400" b="-8000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urrent Hidden Uni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Recurrent Hidden Units</a:t>
            </a:r>
          </a:p>
        </p:txBody>
      </p:sp>
      <p:pic>
        <p:nvPicPr>
          <p:cNvPr id="1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2078340"/>
            <a:ext cx="7906094" cy="5678792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Figure 10.3"/>
              <p:cNvSpPr txBox="1"/>
              <p:nvPr/>
            </p:nvSpPr>
            <p:spPr>
              <a:xfrm>
                <a:off x="0" y="8110971"/>
                <a:ext cx="8491235" cy="164262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8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1" dirty="0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sz="28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8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1" dirty="0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 ,. . . , </m:t>
                            </m:r>
                            <m:sSup>
                              <m:sSupPr>
                                <m:ctrlPr>
                                  <a:rPr lang="en-US" sz="28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8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1" i="1" dirty="0" smtClean="0">
                                        <a:latin typeface="Cambria Math" panose="02040503050406030204" pitchFamily="18" charset="0"/>
                                      </a:rPr>
                                      <m:t>𝝉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dirty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800" b="0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sz="2800" b="0" i="1" dirty="0">
                                <a:latin typeface="Cambria Math" panose="02040503050406030204" pitchFamily="18" charset="0"/>
                              </a:rPr>
                              <m:t> ,. . . , </m:t>
                            </m:r>
                            <m:sSup>
                              <m:sSup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dirty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𝑚𝑜𝑑𝑒𝑙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|{</m:t>
                              </m:r>
                              <m:sSup>
                                <m:sSupPr>
                                  <m:ctrlP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 dirty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 dirty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800" b="1" i="1" dirty="0">
                                  <a:latin typeface="Cambria Math" panose="02040503050406030204" pitchFamily="18" charset="0"/>
                                </a:rPr>
                                <m:t> ,. . . , </m:t>
                              </m:r>
                              <m:sSup>
                                <m:sSupPr>
                                  <m:ctrlP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800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 dirty="0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sz="2800" dirty="0"/>
              </a:p>
            </p:txBody>
          </p:sp>
        </mc:Choice>
        <mc:Fallback xmlns="">
          <p:sp>
            <p:nvSpPr>
              <p:cNvPr id="133" name="Figure 10.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8110971"/>
                <a:ext cx="8491235" cy="1642629"/>
              </a:xfrm>
              <a:prstGeom prst="rect">
                <a:avLst/>
              </a:prstGeom>
              <a:blipFill>
                <a:blip r:embed="rId3"/>
                <a:stretch>
                  <a:fillRect l="-9716" t="-60000" b="-12538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7A50A5C-A7DF-824A-A3F2-6C20229F1603}"/>
                  </a:ext>
                </a:extLst>
              </p:cNvPr>
              <p:cNvSpPr/>
              <p:nvPr/>
            </p:nvSpPr>
            <p:spPr>
              <a:xfrm>
                <a:off x="7582199" y="2802701"/>
                <a:ext cx="6190952" cy="2432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2800" dirty="0">
                    <a:latin typeface="Helvetica" pitchFamily="2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:</a:t>
                </a:r>
              </a:p>
              <a:p>
                <a:pPr algn="l"/>
                <a:r>
                  <a:rPr lang="en-US" sz="2800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ctrlPr>
                              <a:rPr lang="en-US" sz="2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8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800" i="1" dirty="0" err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sz="2800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800" i="1" dirty="0">
                        <a:latin typeface="Cambria Math" panose="02040503050406030204" pitchFamily="18" charset="0"/>
                      </a:rPr>
                      <m:t> =</m:t>
                    </m:r>
                    <m:func>
                      <m:func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i="0" dirty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sz="2800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 sz="2800" i="0" dirty="0" err="1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2800" dirty="0">
                    <a:latin typeface="Helvetica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7A50A5C-A7DF-824A-A3F2-6C20229F16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199" y="2802701"/>
                <a:ext cx="6190952" cy="2432076"/>
              </a:xfrm>
              <a:prstGeom prst="rect">
                <a:avLst/>
              </a:prstGeom>
              <a:blipFill>
                <a:blip r:embed="rId4"/>
                <a:stretch>
                  <a:fillRect l="-1840" t="-2604" b="-1562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4E4598D-1D02-4D4E-B26C-9656FF17E554}"/>
                  </a:ext>
                </a:extLst>
              </p:cNvPr>
              <p:cNvSpPr/>
              <p:nvPr/>
            </p:nvSpPr>
            <p:spPr>
              <a:xfrm>
                <a:off x="8940008" y="6058170"/>
                <a:ext cx="311229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400" dirty="0">
                    <a:latin typeface="Helvetica" pitchFamily="2" charset="0"/>
                  </a:rPr>
                  <a:t>: input-to-hidden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>
                    <a:latin typeface="Helvetica" pitchFamily="2" charset="0"/>
                  </a:rPr>
                  <a:t>: hidden-to-output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400" dirty="0">
                    <a:latin typeface="Helvetica" pitchFamily="2" charset="0"/>
                  </a:rPr>
                  <a:t>: hidden-to-hidden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4E4598D-1D02-4D4E-B26C-9656FF17E5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008" y="6058170"/>
                <a:ext cx="3112292" cy="1200329"/>
              </a:xfrm>
              <a:prstGeom prst="rect">
                <a:avLst/>
              </a:prstGeom>
              <a:blipFill>
                <a:blip r:embed="rId5"/>
                <a:stretch>
                  <a:fillRect l="-407" t="-3125" b="-10417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82748CB-2789-724A-857A-BEF22A53DA90}"/>
              </a:ext>
            </a:extLst>
          </p:cNvPr>
          <p:cNvSpPr/>
          <p:nvPr/>
        </p:nvSpPr>
        <p:spPr>
          <a:xfrm>
            <a:off x="8491235" y="8438843"/>
            <a:ext cx="409605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accent1"/>
                </a:solidFill>
                <a:latin typeface="Helvetica" pitchFamily="2" charset="0"/>
              </a:rPr>
              <a:t>back-propagation through time</a:t>
            </a:r>
          </a:p>
          <a:p>
            <a:pPr algn="l"/>
            <a:r>
              <a:rPr lang="en-US" sz="2000" dirty="0">
                <a:solidFill>
                  <a:schemeClr val="accent1"/>
                </a:solidFill>
                <a:latin typeface="Helvetica" pitchFamily="2" charset="0"/>
              </a:rPr>
              <a:t>or BPTT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urrence through only the Output"/>
          <p:cNvSpPr>
            <a:spLocks noGrp="1"/>
          </p:cNvSpPr>
          <p:nvPr>
            <p:ph type="title"/>
          </p:nvPr>
        </p:nvSpPr>
        <p:spPr>
          <a:xfrm>
            <a:off x="-32343" y="444500"/>
            <a:ext cx="13069486" cy="14271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rPr sz="4400" dirty="0"/>
              <a:t>Recurrence through only the Output</a:t>
            </a:r>
            <a:br>
              <a:rPr lang="en-US" sz="4400" dirty="0"/>
            </a:br>
            <a:r>
              <a:rPr lang="en-US" sz="4400" dirty="0"/>
              <a:t>(less powerful, easier to train)</a:t>
            </a:r>
            <a:endParaRPr sz="4400" dirty="0"/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" y="2729233"/>
            <a:ext cx="8754060" cy="620093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Figure 10.4"/>
          <p:cNvSpPr txBox="1"/>
          <p:nvPr/>
        </p:nvSpPr>
        <p:spPr>
          <a:xfrm>
            <a:off x="3174305" y="8930163"/>
            <a:ext cx="24270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Figure 10.4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AF3E3B2-720B-D24F-A92C-665D1AEB8809}"/>
                  </a:ext>
                </a:extLst>
              </p:cNvPr>
              <p:cNvSpPr/>
              <p:nvPr/>
            </p:nvSpPr>
            <p:spPr>
              <a:xfrm>
                <a:off x="7863180" y="2619695"/>
                <a:ext cx="6502400" cy="213084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l"/>
                <a:r>
                  <a:rPr lang="en-US" sz="2400" dirty="0">
                    <a:latin typeface="Helvetica" pitchFamily="2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:</a:t>
                </a:r>
              </a:p>
              <a:p>
                <a:pPr algn="l"/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p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  +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 =</m:t>
                    </m:r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m:rPr>
                        <m:sty m:val="p"/>
                      </m:rPr>
                      <a:rPr lang="en-US" sz="2400" dirty="0" err="1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2400" dirty="0">
                    <a:latin typeface="Helvetica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AF3E3B2-720B-D24F-A92C-665D1AEB8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180" y="2619695"/>
                <a:ext cx="6502400" cy="2130840"/>
              </a:xfrm>
              <a:prstGeom prst="rect">
                <a:avLst/>
              </a:prstGeom>
              <a:blipFill>
                <a:blip r:embed="rId3"/>
                <a:stretch>
                  <a:fillRect l="-1365" t="-1775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equence Input, Single Outpu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4800" dirty="0"/>
              <a:t>Sequence Input, Single Output</a:t>
            </a:r>
          </a:p>
        </p:txBody>
      </p:sp>
      <p:pic>
        <p:nvPicPr>
          <p:cNvPr id="1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484" y="2330462"/>
            <a:ext cx="7805832" cy="621762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Figure 10.5"/>
          <p:cNvSpPr txBox="1"/>
          <p:nvPr/>
        </p:nvSpPr>
        <p:spPr>
          <a:xfrm>
            <a:off x="5288855" y="8563625"/>
            <a:ext cx="242709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10.5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C223FC6-CE70-0D4A-90F6-0FE2287ECA69}"/>
                  </a:ext>
                </a:extLst>
              </p:cNvPr>
              <p:cNvSpPr/>
              <p:nvPr/>
            </p:nvSpPr>
            <p:spPr>
              <a:xfrm>
                <a:off x="728636" y="2314925"/>
                <a:ext cx="6502400" cy="127996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l"/>
                <a:r>
                  <a:rPr lang="en-US" sz="2400" dirty="0">
                    <a:latin typeface="Helvetica" pitchFamily="2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:</a:t>
                </a:r>
              </a:p>
              <a:p>
                <a:pPr algn="l"/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  + </m:t>
                    </m:r>
                    <m:r>
                      <a:rPr lang="en-US" sz="2400" i="1" dirty="0" err="1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algn="l"/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 =</m:t>
                    </m:r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C223FC6-CE70-0D4A-90F6-0FE2287ECA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36" y="2314925"/>
                <a:ext cx="6502400" cy="1279966"/>
              </a:xfrm>
              <a:prstGeom prst="rect">
                <a:avLst/>
              </a:prstGeom>
              <a:blipFill>
                <a:blip r:embed="rId3"/>
                <a:stretch>
                  <a:fillRect l="-1365" t="-2941" b="-4902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54F364E-8122-C34A-8432-B50EBA51D3AA}"/>
              </a:ext>
            </a:extLst>
          </p:cNvPr>
          <p:cNvSpPr/>
          <p:nvPr/>
        </p:nvSpPr>
        <p:spPr>
          <a:xfrm>
            <a:off x="3251200" y="4235663"/>
            <a:ext cx="65024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endParaRPr lang="en-US" i="1" dirty="0">
              <a:latin typeface="Cambria Math" panose="02040503050406030204" pitchFamily="18" charset="0"/>
            </a:endParaRPr>
          </a:p>
          <a:p>
            <a:pPr algn="l"/>
            <a:r>
              <a:rPr lang="en-US" dirty="0"/>
              <a:t>	</a:t>
            </a:r>
            <a:endParaRPr lang="en-US" dirty="0">
              <a:latin typeface="Helvetic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09FC14-2CB3-974E-A02A-5B4F97C32A30}"/>
                  </a:ext>
                </a:extLst>
              </p:cNvPr>
              <p:cNvSpPr/>
              <p:nvPr/>
            </p:nvSpPr>
            <p:spPr>
              <a:xfrm>
                <a:off x="710297" y="3594891"/>
                <a:ext cx="28113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LB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09FC14-2CB3-974E-A02A-5B4F97C32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97" y="3594891"/>
                <a:ext cx="2811347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556375D-C22F-BB43-B441-7636A696DDDB}"/>
                  </a:ext>
                </a:extLst>
              </p:cNvPr>
              <p:cNvSpPr/>
              <p:nvPr/>
            </p:nvSpPr>
            <p:spPr>
              <a:xfrm>
                <a:off x="715427" y="4056556"/>
                <a:ext cx="3126369" cy="5162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en-US" sz="2400" dirty="0" err="1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LB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556375D-C22F-BB43-B441-7636A696D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27" y="4056556"/>
                <a:ext cx="3126369" cy="516295"/>
              </a:xfrm>
              <a:prstGeom prst="rect">
                <a:avLst/>
              </a:prstGeom>
              <a:blipFill>
                <a:blip r:embed="rId5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4112</TotalTime>
  <Words>2118</Words>
  <Application>Microsoft Macintosh PowerPoint</Application>
  <PresentationFormat>Custom</PresentationFormat>
  <Paragraphs>238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Cambria Math</vt:lpstr>
      <vt:lpstr>Courier New</vt:lpstr>
      <vt:lpstr>Helvetica</vt:lpstr>
      <vt:lpstr>Helvetica Light</vt:lpstr>
      <vt:lpstr>Helvetica Neue</vt:lpstr>
      <vt:lpstr>Wingdings</vt:lpstr>
      <vt:lpstr>1_White</vt:lpstr>
      <vt:lpstr>Sequence Modeling: Recurrent and Recursive Nets</vt:lpstr>
      <vt:lpstr>RNN</vt:lpstr>
      <vt:lpstr>Example </vt:lpstr>
      <vt:lpstr>RNN vs. 1D convolutional</vt:lpstr>
      <vt:lpstr>Classical Dynamical Systems</vt:lpstr>
      <vt:lpstr>Unfolding Computation Graphs</vt:lpstr>
      <vt:lpstr>Recurrent Hidden Units</vt:lpstr>
      <vt:lpstr>Recurrence through only the Output (less powerful, easier to train)</vt:lpstr>
      <vt:lpstr>Sequence Input, Single Output</vt:lpstr>
      <vt:lpstr>Teacher Forcing</vt:lpstr>
      <vt:lpstr>Computing the gradient</vt:lpstr>
      <vt:lpstr>Computing the gradient</vt:lpstr>
      <vt:lpstr>Gradients on the parameter nodes</vt:lpstr>
      <vt:lpstr>Fully Connected Graphical Model</vt:lpstr>
      <vt:lpstr>RNN Graphical Model</vt:lpstr>
      <vt:lpstr>RNN assumptions</vt:lpstr>
      <vt:lpstr>Vector to Sequence</vt:lpstr>
      <vt:lpstr>Hidden and Output Recurrence</vt:lpstr>
      <vt:lpstr>Bidirectional RNN</vt:lpstr>
      <vt:lpstr>Bidirectional RNN</vt:lpstr>
      <vt:lpstr>Sequence to Sequence Architecture</vt:lpstr>
      <vt:lpstr>Deep RNNs</vt:lpstr>
      <vt:lpstr>The challenge of long-term dependencies Repeated Function Composition</vt:lpstr>
      <vt:lpstr>Gated RNNs</vt:lpstr>
      <vt:lpstr>LSTM</vt:lpstr>
      <vt:lpstr>LSTM</vt:lpstr>
      <vt:lpstr>LSTM networks</vt:lpstr>
      <vt:lpstr>GRU</vt:lpstr>
      <vt:lpstr>Watch</vt:lpstr>
      <vt:lpstr>Farewell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Modeling: Recurrent and Recursive Nets</dc:title>
  <cp:lastModifiedBy>Mohamed El Baker Nassar</cp:lastModifiedBy>
  <cp:revision>118</cp:revision>
  <dcterms:modified xsi:type="dcterms:W3CDTF">2020-04-25T14:08:14Z</dcterms:modified>
</cp:coreProperties>
</file>